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67" r:id="rId5"/>
    <p:sldId id="261" r:id="rId6"/>
    <p:sldId id="266" r:id="rId7"/>
    <p:sldId id="262" r:id="rId8"/>
    <p:sldId id="263" r:id="rId9"/>
    <p:sldId id="264" r:id="rId10"/>
    <p:sldId id="265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3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12/1/17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12/1/17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12/1/17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12/1/17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12/1/17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12/1/17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12/1/17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12/1/17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12/1/17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Relationship Id="rId3" Type="http://schemas.openxmlformats.org/officeDocument/2006/relationships/hyperlink" Target="https://en.wikipedia.org/wiki/Scale_insect%23/media/File:Scale_insect.jp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xYh5Csdf7lo" TargetMode="External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hyperlink" Target="https://en.wikipedia.org/wiki/Lepidoptera" TargetMode="External"/><Relationship Id="rId12" Type="http://schemas.openxmlformats.org/officeDocument/2006/relationships/hyperlink" Target="https://upload.wikimedia.org/wikipedia/commons/1/1d/Strepsiptera.png" TargetMode="External"/><Relationship Id="rId13" Type="http://schemas.openxmlformats.org/officeDocument/2006/relationships/hyperlink" Target="https://en.wikipedia.org/wiki/Fly%23Anatomy_and_morphology" TargetMode="External"/><Relationship Id="rId14" Type="http://schemas.openxmlformats.org/officeDocument/2006/relationships/hyperlink" Target="https://en.wikipedia.org/wiki/Insect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slideshare.net/vicky14381/anatomy-physiology-of-arthropods" TargetMode="External"/><Relationship Id="rId3" Type="http://schemas.openxmlformats.org/officeDocument/2006/relationships/hyperlink" Target="http://www.newworldencyclopedia.org/entry/Arthropod%23Anatomy_and_physiology" TargetMode="External"/><Relationship Id="rId4" Type="http://schemas.openxmlformats.org/officeDocument/2006/relationships/hyperlink" Target="https://en.wikipedia.org/wiki/Scale_insect%23/media/File:Scale_insect.jpg" TargetMode="External"/><Relationship Id="rId5" Type="http://schemas.openxmlformats.org/officeDocument/2006/relationships/hyperlink" Target="http://courses.lumenlearning.net/biology/wp-content/uploads/sites/5/2014/02/Figure_15_03_06.jpg" TargetMode="External"/><Relationship Id="rId6" Type="http://schemas.openxmlformats.org/officeDocument/2006/relationships/hyperlink" Target="https://media1.britannica.com/eb-media/38/73338-004-ED68E7FB.jpg" TargetMode="External"/><Relationship Id="rId7" Type="http://schemas.openxmlformats.org/officeDocument/2006/relationships/hyperlink" Target="https://en.wikipedia.org/wiki/Beetle%23/media/File:Internal_morphology_of_Coleoptera.svg" TargetMode="External"/><Relationship Id="rId8" Type="http://schemas.openxmlformats.org/officeDocument/2006/relationships/hyperlink" Target="https://en.wikipedia.org/wiki/Beetle%23Anatomy_and_physiology" TargetMode="External"/><Relationship Id="rId9" Type="http://schemas.openxmlformats.org/officeDocument/2006/relationships/hyperlink" Target="https://en.wikipedia.org/wiki/Scale_insect" TargetMode="External"/><Relationship Id="rId10" Type="http://schemas.openxmlformats.org/officeDocument/2006/relationships/hyperlink" Target="https://en.wikipedia.org/wiki/Lepidoptera%23/media/File:Butterfly_parts.sv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hyperlink" Target="https://media1.britannica.com/eb-media/38/73338-004-ED68E7FB.jp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hyperlink" Target="https://pestsandpollinators.files.wordpress.com/2015/10/rostrums.pn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4" Type="http://schemas.openxmlformats.org/officeDocument/2006/relationships/hyperlink" Target="http://www.oecanthinae.com/mediac/450_0/media/Hearing$20membrane$20on$20long$20female.JPG" TargetMode="External"/><Relationship Id="rId5" Type="http://schemas.openxmlformats.org/officeDocument/2006/relationships/hyperlink" Target="http://3.bp.blogspot.com/_hhUdKwzDmA4/S4P5jADxC3I/AAAAAAAAAd8/RD1IvGQssVY/s400/insect.jpg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hyperlink" Target="http://tolweb.org/tree/ToLimages/icerya-purchasi.250a.jp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Relationship Id="rId3" Type="http://schemas.openxmlformats.org/officeDocument/2006/relationships/hyperlink" Target="https://upload.wikimedia.org/wikipedia/commons/thumb/c/c0/Armored_scale_insects.png/1200px-Armored_scale_insects.pn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hyperlink" Target="https://en.wikipedia.org/wiki/Beetle%23/media/File:Internal_morphology_of_Coleoptera.sv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hyperlink" Target="https://en.wikipedia.org/wiki/Lepidoptera%23/media/File:Butterfly_parts.sv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Relationship Id="rId3" Type="http://schemas.openxmlformats.org/officeDocument/2006/relationships/hyperlink" Target="https://upload.wikimedia.org/wikipedia/commons/1/1d/Strepsiptera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62467" y="-174934"/>
            <a:ext cx="8881533" cy="1981200"/>
          </a:xfrm>
        </p:spPr>
        <p:txBody>
          <a:bodyPr/>
          <a:lstStyle/>
          <a:p>
            <a:r>
              <a:rPr lang="en-US" sz="7200" dirty="0" smtClean="0"/>
              <a:t>Arthropod Physiology </a:t>
            </a:r>
            <a:endParaRPr lang="en-US" sz="7200" dirty="0"/>
          </a:p>
        </p:txBody>
      </p:sp>
      <p:pic>
        <p:nvPicPr>
          <p:cNvPr id="4" name="Picture 3" descr="440px-Scale_insec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7120" y="2275840"/>
            <a:ext cx="4023360" cy="40233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07734" y="6299200"/>
            <a:ext cx="338195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hlinkClick r:id="rId3"/>
              </a:rPr>
              <a:t>https://en.wikipedia.org/wiki/Scale_insect#/media/</a:t>
            </a:r>
            <a:r>
              <a:rPr lang="en-US" sz="800" dirty="0" smtClean="0">
                <a:hlinkClick r:id="rId3"/>
              </a:rPr>
              <a:t>File:Scale_insect.jpg</a:t>
            </a:r>
            <a:endParaRPr lang="en-US" sz="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341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xYh5Csdf7lo</a:t>
            </a:r>
            <a:endParaRPr lang="en-US" dirty="0" smtClean="0"/>
          </a:p>
          <a:p>
            <a:r>
              <a:rPr lang="en-US" sz="4000" dirty="0" smtClean="0"/>
              <a:t>Video about insect external and internal structures </a:t>
            </a:r>
            <a:r>
              <a:rPr lang="en-US" sz="4000" smtClean="0"/>
              <a:t>and functions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Videos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845922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36132"/>
            <a:ext cx="8229600" cy="5379301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>
                <a:hlinkClick r:id="rId2"/>
              </a:rPr>
              <a:t>https://www.slideshare.net/vicky14381/anatomy-physiology-of-</a:t>
            </a:r>
            <a:r>
              <a:rPr lang="en-US" sz="2000" dirty="0" smtClean="0">
                <a:hlinkClick r:id="rId2"/>
              </a:rPr>
              <a:t>arthropods</a:t>
            </a:r>
            <a:r>
              <a:rPr lang="en-US" sz="2000" dirty="0" smtClean="0"/>
              <a:t> </a:t>
            </a:r>
          </a:p>
          <a:p>
            <a:r>
              <a:rPr lang="en-US" sz="2000" dirty="0">
                <a:hlinkClick r:id="rId3"/>
              </a:rPr>
              <a:t>http://www.newworldencyclopedia.org/entry/Arthropod#</a:t>
            </a:r>
            <a:r>
              <a:rPr lang="en-US" sz="2000" dirty="0" smtClean="0">
                <a:hlinkClick r:id="rId3"/>
              </a:rPr>
              <a:t>Anatomy_and_physiology</a:t>
            </a:r>
            <a:r>
              <a:rPr lang="en-US" sz="2000" dirty="0" smtClean="0"/>
              <a:t> </a:t>
            </a:r>
          </a:p>
          <a:p>
            <a:r>
              <a:rPr lang="en-US" sz="2000" dirty="0">
                <a:hlinkClick r:id="rId4"/>
              </a:rPr>
              <a:t>https://en.wikipedia.org/wiki/Scale_insect#/media/File:Scale_insect.jpg</a:t>
            </a:r>
            <a:endParaRPr lang="en-US" sz="2000" dirty="0"/>
          </a:p>
          <a:p>
            <a:r>
              <a:rPr lang="en-US" sz="2000" dirty="0">
                <a:hlinkClick r:id="rId5"/>
              </a:rPr>
              <a:t>http://courses.lumenlearning.net/biology/wp-content/uploads/sites/5/2014/02/Figure_15_03_06.</a:t>
            </a:r>
            <a:r>
              <a:rPr lang="en-US" sz="2000" dirty="0" smtClean="0">
                <a:hlinkClick r:id="rId5"/>
              </a:rPr>
              <a:t>jpg</a:t>
            </a:r>
            <a:endParaRPr lang="en-US" sz="2000" dirty="0" smtClean="0"/>
          </a:p>
          <a:p>
            <a:r>
              <a:rPr lang="en-US" sz="2000" dirty="0">
                <a:hlinkClick r:id="rId6"/>
              </a:rPr>
              <a:t>https://media1.britannica.com/eb-media/38/73338-004-ED68E7FB.jpg</a:t>
            </a:r>
            <a:endParaRPr lang="en-US" sz="2000" dirty="0"/>
          </a:p>
          <a:p>
            <a:r>
              <a:rPr lang="en-US" sz="2000" dirty="0">
                <a:hlinkClick r:id="rId7"/>
              </a:rPr>
              <a:t>https://en.wikipedia.org/wiki/Beetle#/media/</a:t>
            </a:r>
            <a:r>
              <a:rPr lang="en-US" sz="2000" dirty="0" smtClean="0">
                <a:hlinkClick r:id="rId7"/>
              </a:rPr>
              <a:t>File:Internal_morphology_of_Coleoptera.svg</a:t>
            </a:r>
            <a:endParaRPr lang="en-US" sz="2000" dirty="0" smtClean="0"/>
          </a:p>
          <a:p>
            <a:r>
              <a:rPr lang="en-US" sz="2000" dirty="0">
                <a:hlinkClick r:id="rId8"/>
              </a:rPr>
              <a:t>https://en.wikipedia.org/wiki/Beetle#</a:t>
            </a:r>
            <a:r>
              <a:rPr lang="en-US" sz="2000" dirty="0" smtClean="0">
                <a:hlinkClick r:id="rId8"/>
              </a:rPr>
              <a:t>Anatomy_and_physiology</a:t>
            </a:r>
            <a:endParaRPr lang="en-US" sz="2000" dirty="0" smtClean="0"/>
          </a:p>
          <a:p>
            <a:r>
              <a:rPr lang="en-US" sz="2000" dirty="0">
                <a:hlinkClick r:id="rId9"/>
              </a:rPr>
              <a:t>https://en.wikipedia.org/wiki/</a:t>
            </a:r>
            <a:r>
              <a:rPr lang="en-US" sz="2000" dirty="0" smtClean="0">
                <a:hlinkClick r:id="rId9"/>
              </a:rPr>
              <a:t>Scale_insect</a:t>
            </a:r>
            <a:endParaRPr lang="en-US" sz="2000" dirty="0" smtClean="0"/>
          </a:p>
          <a:p>
            <a:r>
              <a:rPr lang="en-US" sz="2000" dirty="0">
                <a:hlinkClick r:id="rId10"/>
              </a:rPr>
              <a:t>https://en.wikipedia.org/wiki/Lepidoptera#/media/</a:t>
            </a:r>
            <a:r>
              <a:rPr lang="en-US" sz="2000" dirty="0" smtClean="0">
                <a:hlinkClick r:id="rId10"/>
              </a:rPr>
              <a:t>File:Butterfly_parts.svg</a:t>
            </a:r>
            <a:endParaRPr lang="en-US" sz="2000" dirty="0" smtClean="0"/>
          </a:p>
          <a:p>
            <a:r>
              <a:rPr lang="en-US" sz="2000" dirty="0">
                <a:hlinkClick r:id="rId11"/>
              </a:rPr>
              <a:t>https://en.wikipedia.org/wiki/</a:t>
            </a:r>
            <a:r>
              <a:rPr lang="en-US" sz="2000" dirty="0" smtClean="0">
                <a:hlinkClick r:id="rId11"/>
              </a:rPr>
              <a:t>Lepidoptera</a:t>
            </a:r>
            <a:endParaRPr lang="en-US" sz="2000" dirty="0" smtClean="0"/>
          </a:p>
          <a:p>
            <a:r>
              <a:rPr lang="en-US" sz="2000" dirty="0">
                <a:hlinkClick r:id="rId12"/>
              </a:rPr>
              <a:t>https://upload.wikimedia.org/wikipedia/commons/1/1d/</a:t>
            </a:r>
            <a:r>
              <a:rPr lang="en-US" sz="2000" dirty="0" smtClean="0">
                <a:hlinkClick r:id="rId12"/>
              </a:rPr>
              <a:t>Strepsiptera.png</a:t>
            </a:r>
            <a:endParaRPr lang="en-US" sz="2000" dirty="0" smtClean="0"/>
          </a:p>
          <a:p>
            <a:r>
              <a:rPr lang="en-US" sz="2000" dirty="0">
                <a:hlinkClick r:id="rId13"/>
              </a:rPr>
              <a:t>https://en.wikipedia.org/wiki/Fly#</a:t>
            </a:r>
            <a:r>
              <a:rPr lang="en-US" sz="2000" dirty="0" smtClean="0">
                <a:hlinkClick r:id="rId13"/>
              </a:rPr>
              <a:t>Anatomy_and_morphology</a:t>
            </a:r>
            <a:endParaRPr lang="en-US" sz="2000" dirty="0" smtClean="0"/>
          </a:p>
          <a:p>
            <a:r>
              <a:rPr lang="en-US" sz="2000" dirty="0">
                <a:hlinkClick r:id="rId14"/>
              </a:rPr>
              <a:t>https://en.wikipedia.org/wiki/</a:t>
            </a:r>
            <a:r>
              <a:rPr lang="en-US" sz="2000" dirty="0" smtClean="0">
                <a:hlinkClick r:id="rId14"/>
              </a:rPr>
              <a:t>Insect</a:t>
            </a:r>
            <a:endParaRPr lang="en-US" sz="20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Resources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339244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02267"/>
            <a:ext cx="8229600" cy="4572000"/>
          </a:xfrm>
        </p:spPr>
        <p:txBody>
          <a:bodyPr/>
          <a:lstStyle/>
          <a:p>
            <a:r>
              <a:rPr lang="en-US" dirty="0" smtClean="0"/>
              <a:t>Open circulatory system</a:t>
            </a:r>
          </a:p>
          <a:p>
            <a:r>
              <a:rPr lang="en-US" dirty="0" smtClean="0"/>
              <a:t>Complete digestive system</a:t>
            </a:r>
          </a:p>
          <a:p>
            <a:r>
              <a:rPr lang="en-US" dirty="0" smtClean="0"/>
              <a:t>Nervous system: Dorsal brain, longitudinal nerve cord</a:t>
            </a:r>
          </a:p>
          <a:p>
            <a:r>
              <a:rPr lang="en-US" dirty="0" smtClean="0"/>
              <a:t>Exoskeleton, Segmentation, and jointed appendages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33866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Insects</a:t>
            </a:r>
            <a:endParaRPr lang="en-US" sz="6000" dirty="0"/>
          </a:p>
        </p:txBody>
      </p:sp>
      <p:pic>
        <p:nvPicPr>
          <p:cNvPr id="4" name="Picture 3" descr="73338-004-ED68E7F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332" y="3318933"/>
            <a:ext cx="4646617" cy="35390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15990" y="6546818"/>
            <a:ext cx="3294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hlinkClick r:id="rId3"/>
              </a:rPr>
              <a:t>https://media1.britannica.com/eb-media/38/73338-004-</a:t>
            </a:r>
            <a:r>
              <a:rPr lang="en-US" sz="800" dirty="0" smtClean="0">
                <a:hlinkClick r:id="rId3"/>
              </a:rPr>
              <a:t>ED68E7FB.jpg</a:t>
            </a:r>
            <a:endParaRPr lang="en-US" sz="800" dirty="0" smtClean="0"/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64134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00667"/>
            <a:ext cx="8229600" cy="45720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Beak: modified from the mandibles and maxillae</a:t>
            </a:r>
          </a:p>
          <a:p>
            <a:pPr>
              <a:buFont typeface="Courier New"/>
              <a:buChar char="o"/>
            </a:pPr>
            <a:r>
              <a:rPr lang="en-US" dirty="0" smtClean="0"/>
              <a:t>Used for piercing and sucking liquids from food</a:t>
            </a:r>
          </a:p>
          <a:p>
            <a:pPr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The forewings are either entirely membranous or partially hardened </a:t>
            </a:r>
          </a:p>
          <a:p>
            <a:pPr>
              <a:buFont typeface="Arial"/>
              <a:buChar char="•"/>
            </a:pPr>
            <a:r>
              <a:rPr lang="en-US" dirty="0" err="1" smtClean="0"/>
              <a:t>Tymbals</a:t>
            </a:r>
            <a:r>
              <a:rPr lang="en-US" dirty="0" smtClean="0"/>
              <a:t>: are </a:t>
            </a:r>
            <a:r>
              <a:rPr lang="en-US" dirty="0" err="1" smtClean="0"/>
              <a:t>drumlike</a:t>
            </a:r>
            <a:r>
              <a:rPr lang="en-US" dirty="0" smtClean="0"/>
              <a:t> disks of cuticle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35466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6000" dirty="0" err="1" smtClean="0"/>
              <a:t>Hemiptera</a:t>
            </a:r>
            <a:r>
              <a:rPr lang="en-US" sz="6000" dirty="0" smtClean="0"/>
              <a:t> Physiology</a:t>
            </a:r>
            <a:endParaRPr lang="en-US" sz="6000" dirty="0"/>
          </a:p>
        </p:txBody>
      </p:sp>
      <p:pic>
        <p:nvPicPr>
          <p:cNvPr id="4" name="Picture 3" descr="rostrum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08400"/>
            <a:ext cx="9144000" cy="269004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02267" y="6348567"/>
            <a:ext cx="71994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https://pestsandpollinators.files.wordpress.com/2015/10/</a:t>
            </a:r>
            <a:r>
              <a:rPr lang="en-US" dirty="0" smtClean="0">
                <a:hlinkClick r:id="rId3"/>
              </a:rPr>
              <a:t>rostrums.png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428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ownload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77" b="9677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84533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Tympanic membrane</a:t>
            </a:r>
            <a:endParaRPr lang="en-US" dirty="0"/>
          </a:p>
        </p:txBody>
      </p:sp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2267" y="1186016"/>
            <a:ext cx="3382433" cy="49099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31129" y="6145275"/>
            <a:ext cx="47628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hlinkClick r:id="rId4"/>
              </a:rPr>
              <a:t>http://www.oecanthinae.com/mediac/450_0/media/Hearing$20membrane$20on$20long$</a:t>
            </a:r>
            <a:r>
              <a:rPr lang="en-US" sz="800" dirty="0" smtClean="0">
                <a:hlinkClick r:id="rId4"/>
              </a:rPr>
              <a:t>20female.JPG</a:t>
            </a:r>
            <a:r>
              <a:rPr lang="en-US" sz="800" dirty="0" smtClean="0"/>
              <a:t> </a:t>
            </a:r>
            <a:endParaRPr lang="en-US" sz="800" dirty="0"/>
          </a:p>
        </p:txBody>
      </p:sp>
      <p:sp>
        <p:nvSpPr>
          <p:cNvPr id="7" name="TextBox 6"/>
          <p:cNvSpPr txBox="1"/>
          <p:nvPr/>
        </p:nvSpPr>
        <p:spPr>
          <a:xfrm>
            <a:off x="95536" y="6194108"/>
            <a:ext cx="491673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hlinkClick r:id="rId5"/>
              </a:rPr>
              <a:t>http://3.bp.blogspot.com/_hhUdKwzDmA4/S4P5jADxC3I/AAAAAAAAAd8/RD1IvGQssVY/s400/</a:t>
            </a:r>
            <a:r>
              <a:rPr lang="en-US" sz="800" dirty="0" smtClean="0">
                <a:hlinkClick r:id="rId5"/>
              </a:rPr>
              <a:t>insect.jpg</a:t>
            </a:r>
            <a:r>
              <a:rPr lang="en-US" sz="800" dirty="0" smtClean="0"/>
              <a:t> 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508947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22399"/>
            <a:ext cx="8229600" cy="4572000"/>
          </a:xfrm>
        </p:spPr>
        <p:txBody>
          <a:bodyPr/>
          <a:lstStyle/>
          <a:p>
            <a:r>
              <a:rPr lang="en-US" dirty="0" smtClean="0"/>
              <a:t>Scales grow beneath wax covers or exoskeleton covered in mealy wax</a:t>
            </a:r>
          </a:p>
          <a:p>
            <a:r>
              <a:rPr lang="en-US" dirty="0" smtClean="0"/>
              <a:t>Wings are reduced almost to non-existence</a:t>
            </a:r>
          </a:p>
          <a:p>
            <a:r>
              <a:rPr lang="en-US" dirty="0" smtClean="0"/>
              <a:t>Crawling legs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-237067"/>
            <a:ext cx="8382000" cy="1659466"/>
          </a:xfrm>
        </p:spPr>
        <p:txBody>
          <a:bodyPr>
            <a:noAutofit/>
          </a:bodyPr>
          <a:lstStyle/>
          <a:p>
            <a:pPr algn="ctr"/>
            <a:r>
              <a:rPr lang="en-US" sz="4000" dirty="0" err="1" smtClean="0"/>
              <a:t>Hemiptera</a:t>
            </a:r>
            <a:r>
              <a:rPr lang="en-US" sz="4000" dirty="0" smtClean="0"/>
              <a:t>: </a:t>
            </a:r>
            <a:br>
              <a:rPr lang="en-US" sz="4000" dirty="0" smtClean="0"/>
            </a:br>
            <a:r>
              <a:rPr lang="en-US" sz="4000" dirty="0" err="1" smtClean="0"/>
              <a:t>Coccoidea</a:t>
            </a:r>
            <a:r>
              <a:rPr lang="en-US" sz="4000" dirty="0" smtClean="0"/>
              <a:t> (scale insects)</a:t>
            </a:r>
            <a:endParaRPr lang="en-US" sz="4000" dirty="0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667" y="3152608"/>
            <a:ext cx="4760383" cy="35656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1373" y="6198056"/>
            <a:ext cx="28152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hlinkClick r:id="rId3"/>
              </a:rPr>
              <a:t>http://tolweb.org/tree/ToLimages/icerya-purchasi.</a:t>
            </a:r>
            <a:r>
              <a:rPr lang="en-US" sz="800" dirty="0" smtClean="0">
                <a:hlinkClick r:id="rId3"/>
              </a:rPr>
              <a:t>250a.jpg</a:t>
            </a:r>
            <a:r>
              <a:rPr lang="en-US" sz="800" dirty="0" smtClean="0"/>
              <a:t> 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622836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4036" y="1490134"/>
            <a:ext cx="2963333" cy="1371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Used for defense against predators</a:t>
            </a:r>
          </a:p>
          <a:p>
            <a:r>
              <a:rPr lang="en-US" sz="2800" dirty="0" smtClean="0"/>
              <a:t>Used for clinging onto leaf</a:t>
            </a:r>
          </a:p>
          <a:p>
            <a:r>
              <a:rPr lang="en-US" sz="2800" dirty="0" smtClean="0"/>
              <a:t>Can be used as a form of water control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254000"/>
            <a:ext cx="3522133" cy="1219200"/>
          </a:xfrm>
        </p:spPr>
        <p:txBody>
          <a:bodyPr/>
          <a:lstStyle/>
          <a:p>
            <a:r>
              <a:rPr lang="en-US" dirty="0" smtClean="0"/>
              <a:t>Waxy Scales</a:t>
            </a:r>
            <a:endParaRPr lang="en-US" dirty="0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369" y="1185334"/>
            <a:ext cx="5465848" cy="45957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17333" y="5823359"/>
            <a:ext cx="587853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hlinkClick r:id="rId3"/>
              </a:rPr>
              <a:t>https://upload.wikimedia.org/wikipedia/commons/thumb/c/c0/Armored_scale_insects.png/1200px-</a:t>
            </a:r>
            <a:r>
              <a:rPr lang="en-US" sz="800" dirty="0" smtClean="0">
                <a:hlinkClick r:id="rId3"/>
              </a:rPr>
              <a:t>Armored_scale_insects.png</a:t>
            </a:r>
            <a:r>
              <a:rPr lang="en-US" sz="800" dirty="0" smtClean="0"/>
              <a:t> 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704364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85333"/>
            <a:ext cx="8229600" cy="4572000"/>
          </a:xfrm>
        </p:spPr>
        <p:txBody>
          <a:bodyPr/>
          <a:lstStyle/>
          <a:p>
            <a:r>
              <a:rPr lang="en-US" dirty="0" smtClean="0"/>
              <a:t>Digestive system: Crop</a:t>
            </a:r>
          </a:p>
          <a:p>
            <a:r>
              <a:rPr lang="en-US" dirty="0" err="1" smtClean="0"/>
              <a:t>Tympanal</a:t>
            </a:r>
            <a:r>
              <a:rPr lang="en-US" dirty="0" smtClean="0"/>
              <a:t> organs:  Skin stretched over air sac with sensory organs</a:t>
            </a:r>
          </a:p>
          <a:p>
            <a:r>
              <a:rPr lang="en-US" dirty="0" smtClean="0"/>
              <a:t>Segmented tube heart attached to the dorsal wall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33867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5400" dirty="0" err="1" smtClean="0"/>
              <a:t>Coleoptera</a:t>
            </a:r>
            <a:r>
              <a:rPr lang="en-US" sz="5400" dirty="0" smtClean="0"/>
              <a:t>: Beetles </a:t>
            </a:r>
            <a:endParaRPr lang="en-US" sz="5400" dirty="0"/>
          </a:p>
        </p:txBody>
      </p:sp>
      <p:pic>
        <p:nvPicPr>
          <p:cNvPr id="4" name="Picture 3" descr="Internal_morphology_of_Coleoptera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614" y="3196705"/>
            <a:ext cx="7362385" cy="36612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7067" y="6020183"/>
            <a:ext cx="142106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hlinkClick r:id="rId3"/>
              </a:rPr>
              <a:t>https://en.wikipedia.org/wiki/Beetle#/media/</a:t>
            </a:r>
            <a:r>
              <a:rPr lang="en-US" sz="800" dirty="0" smtClean="0">
                <a:hlinkClick r:id="rId3"/>
              </a:rPr>
              <a:t>File:Internal_morphology_of_Coleoptera.svg</a:t>
            </a:r>
            <a:endParaRPr lang="en-US" sz="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371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4964" y="1219200"/>
            <a:ext cx="5258076" cy="4572000"/>
          </a:xfrm>
        </p:spPr>
        <p:txBody>
          <a:bodyPr/>
          <a:lstStyle/>
          <a:p>
            <a:r>
              <a:rPr lang="en-US" dirty="0" smtClean="0"/>
              <a:t>Scales on wings and appendages</a:t>
            </a:r>
          </a:p>
          <a:p>
            <a:r>
              <a:rPr lang="en-US" dirty="0" smtClean="0"/>
              <a:t>Sclerotized head capsule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/>
              <a:t>-</a:t>
            </a:r>
            <a:r>
              <a:rPr lang="en-US" dirty="0" smtClean="0"/>
              <a:t> toughened scales with two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compound eyes</a:t>
            </a:r>
          </a:p>
          <a:p>
            <a:r>
              <a:rPr lang="en-US" dirty="0" smtClean="0"/>
              <a:t>Thorax is made of three fused segments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Lepidoptera: Butterfly</a:t>
            </a:r>
            <a:endParaRPr lang="en-US" sz="6000" dirty="0"/>
          </a:p>
        </p:txBody>
      </p:sp>
      <p:pic>
        <p:nvPicPr>
          <p:cNvPr id="4" name="Picture 3" descr="Butterfly_parts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184" y="1882539"/>
            <a:ext cx="5207060" cy="49754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93539" y="6365557"/>
            <a:ext cx="350894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hlinkClick r:id="rId3"/>
              </a:rPr>
              <a:t>https://en.wikipedia.org/wiki/Lepidoptera#/media/</a:t>
            </a:r>
            <a:r>
              <a:rPr lang="en-US" sz="800" dirty="0" smtClean="0">
                <a:hlinkClick r:id="rId3"/>
              </a:rPr>
              <a:t>File:Butterfly_parts.svg</a:t>
            </a:r>
            <a:endParaRPr lang="en-US" sz="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746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68237"/>
            <a:ext cx="8229600" cy="4572000"/>
          </a:xfrm>
        </p:spPr>
        <p:txBody>
          <a:bodyPr/>
          <a:lstStyle/>
          <a:p>
            <a:r>
              <a:rPr lang="en-US" dirty="0" smtClean="0"/>
              <a:t>One pair of fore wings, and another pair of </a:t>
            </a:r>
            <a:r>
              <a:rPr lang="en-US" dirty="0" err="1" smtClean="0"/>
              <a:t>halteres</a:t>
            </a:r>
            <a:endParaRPr lang="en-US" dirty="0" smtClean="0"/>
          </a:p>
          <a:p>
            <a:r>
              <a:rPr lang="en-US" dirty="0" smtClean="0"/>
              <a:t>Compound eyes and three </a:t>
            </a:r>
            <a:r>
              <a:rPr lang="en-US" dirty="0" err="1" smtClean="0"/>
              <a:t>ocelli</a:t>
            </a:r>
            <a:endParaRPr lang="en-US" dirty="0" smtClean="0"/>
          </a:p>
          <a:p>
            <a:r>
              <a:rPr lang="en-US" dirty="0" smtClean="0"/>
              <a:t>Claws and pads on their feet to cling to smooth surfaces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50963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5400" dirty="0" err="1" smtClean="0"/>
              <a:t>Diptera</a:t>
            </a:r>
            <a:r>
              <a:rPr lang="en-US" sz="5400" dirty="0" smtClean="0"/>
              <a:t>: Fly</a:t>
            </a:r>
            <a:endParaRPr lang="en-US" sz="5400" dirty="0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266" y="2665407"/>
            <a:ext cx="4193248" cy="410088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4233" y="6273850"/>
            <a:ext cx="342303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hlinkClick r:id="rId3"/>
              </a:rPr>
              <a:t>https://upload.wikimedia.org/wikipedia/commons/1/1d/</a:t>
            </a:r>
            <a:r>
              <a:rPr lang="en-US" sz="800" dirty="0" smtClean="0">
                <a:hlinkClick r:id="rId3"/>
              </a:rPr>
              <a:t>Strepsiptera.png</a:t>
            </a:r>
            <a:endParaRPr lang="en-US" sz="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7559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1588</TotalTime>
  <Words>550</Words>
  <Application>Microsoft Macintosh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Paper</vt:lpstr>
      <vt:lpstr>Arthropod Physiology </vt:lpstr>
      <vt:lpstr>Insects</vt:lpstr>
      <vt:lpstr>Hemiptera Physiology</vt:lpstr>
      <vt:lpstr>Tympanic membrane</vt:lpstr>
      <vt:lpstr>Hemiptera:  Coccoidea (scale insects)</vt:lpstr>
      <vt:lpstr>Waxy Scales</vt:lpstr>
      <vt:lpstr>Coleoptera: Beetles </vt:lpstr>
      <vt:lpstr>Lepidoptera: Butterfly</vt:lpstr>
      <vt:lpstr>Diptera: Fly</vt:lpstr>
      <vt:lpstr>Videos</vt:lpstr>
      <vt:lpstr>Resources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Arthropod Physiology </dc:title>
  <dc:creator>Anna Cerilli</dc:creator>
  <cp:lastModifiedBy>Anna Cerilli</cp:lastModifiedBy>
  <cp:revision>16</cp:revision>
  <dcterms:created xsi:type="dcterms:W3CDTF">2017-11-03T01:15:43Z</dcterms:created>
  <dcterms:modified xsi:type="dcterms:W3CDTF">2017-12-02T05:27:08Z</dcterms:modified>
</cp:coreProperties>
</file>