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5"/>
  </p:notesMasterIdLst>
  <p:sldIdLst>
    <p:sldId id="256" r:id="rId2"/>
    <p:sldId id="257" r:id="rId3"/>
    <p:sldId id="265" r:id="rId4"/>
    <p:sldId id="264" r:id="rId5"/>
    <p:sldId id="258" r:id="rId6"/>
    <p:sldId id="266" r:id="rId7"/>
    <p:sldId id="259" r:id="rId8"/>
    <p:sldId id="267" r:id="rId9"/>
    <p:sldId id="260" r:id="rId10"/>
    <p:sldId id="268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047" autoAdjust="0"/>
  </p:normalViewPr>
  <p:slideViewPr>
    <p:cSldViewPr snapToGrid="0" snapToObjects="1">
      <p:cViewPr varScale="1">
        <p:scale>
          <a:sx n="57" d="100"/>
          <a:sy n="57" d="100"/>
        </p:scale>
        <p:origin x="-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56185-6170-3841-831D-97983482D272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7B363-D96A-8A43-B47C-CB75CDB88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7B363-D96A-8A43-B47C-CB75CDB889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83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7B363-D96A-8A43-B47C-CB75CDB889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1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7B363-D96A-8A43-B47C-CB75CDB889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99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7B363-D96A-8A43-B47C-CB75CDB889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15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Polychaete</a:t>
            </a:r>
            <a:r>
              <a:rPr lang="en-US" dirty="0" smtClean="0"/>
              <a:t> Life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7B363-D96A-8A43-B47C-CB75CDB889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94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7B363-D96A-8A43-B47C-CB75CDB889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8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hyperlink" Target="http://phenomena.nationalgeographic.com/2010/11/23/meet-the-squidworm-half-worm-half-squid-er-actually-all-wor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hyperlink" Target="http://invertebrates.si.edu/Features/images/families/polychaeta/myrianida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hyperlink" Target="http://sunny.moorparkcollege.edu/~econnolly/wormsX3_files/image036.gi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://madasamarinebiologist.com/post/41187379156/squidwor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hyperlink" Target="https://en.wikipedia.org/wiki/Polychaete%23Reproduction" TargetMode="External"/><Relationship Id="rId12" Type="http://schemas.openxmlformats.org/officeDocument/2006/relationships/hyperlink" Target="https://en.wikipedia.org/wiki/Teuthidodrilu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enomena.nationalgeographic.com/2010/11/23/meet-the-squidworm-half-worm-half-squid-er-actually-all-worm/" TargetMode="External"/><Relationship Id="rId3" Type="http://schemas.openxmlformats.org/officeDocument/2006/relationships/hyperlink" Target="http://dev.biologists.org/content/128/14/2781" TargetMode="External"/><Relationship Id="rId4" Type="http://schemas.openxmlformats.org/officeDocument/2006/relationships/hyperlink" Target="http://aem.asm.org/content/72/1/769/F2.expansion.html" TargetMode="External"/><Relationship Id="rId5" Type="http://schemas.openxmlformats.org/officeDocument/2006/relationships/hyperlink" Target="http://slideplayer.com/slide/3434084/" TargetMode="External"/><Relationship Id="rId6" Type="http://schemas.openxmlformats.org/officeDocument/2006/relationships/hyperlink" Target="https://www.youtube.com/watch?v=V4VLtmCoMj8" TargetMode="External"/><Relationship Id="rId7" Type="http://schemas.openxmlformats.org/officeDocument/2006/relationships/hyperlink" Target="http://sunny.moorparkcollege.edu/~econnolly/wormsX3_files/image036.gif" TargetMode="External"/><Relationship Id="rId8" Type="http://schemas.openxmlformats.org/officeDocument/2006/relationships/hyperlink" Target="http://madasamarinebiologist.com/post/41187379156/squidworm" TargetMode="External"/><Relationship Id="rId9" Type="http://schemas.openxmlformats.org/officeDocument/2006/relationships/hyperlink" Target="https://www.insidescience.org/news/bizarre-squidworm-discovered" TargetMode="External"/><Relationship Id="rId10" Type="http://schemas.openxmlformats.org/officeDocument/2006/relationships/hyperlink" Target="https://en.wikipedia.org/wiki/Annelid%23Reproduction_and_life_cyc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hyperlink" Target="http://dev.biologists.org/content/128/14/2781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openi.nlm.nih.gov/imgs/512/368/3353931/PMC3353931_pone.0037319.g002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journals.plos.org/plosone/article/figure/image?size=inline&amp;id=10.1371/journal.pone.0175319.g008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ashingtonpost.com/wp-srv/special/metro/urban-jungle/pages/130604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hyperlink" Target="http://aem.asm.org/content/72/1/769/F2.expansion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images.tutorvista.com/content/diversity-living-world/earthworm-structure.jpe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hyperlink" Target="http://slideplayer.com/slide/3434084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hyperlink" Target="http://images.slideplayer.com/36/10585874/slides/slide_1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hyperlink" Target="https://www.youtube.com/watch?v=V4VLtmCoMj8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12569" y="6226112"/>
            <a:ext cx="2714167" cy="631888"/>
          </a:xfrm>
        </p:spPr>
        <p:txBody>
          <a:bodyPr/>
          <a:lstStyle/>
          <a:p>
            <a:r>
              <a:rPr lang="en-US" dirty="0" smtClean="0"/>
              <a:t>By: Kimberly Cerilli</a:t>
            </a:r>
            <a:endParaRPr lang="en-US" dirty="0"/>
          </a:p>
        </p:txBody>
      </p:sp>
      <p:pic>
        <p:nvPicPr>
          <p:cNvPr id="4" name="Picture 3" descr="squidworm4_5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75" y="1939428"/>
            <a:ext cx="5975213" cy="3625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45" y="5564725"/>
            <a:ext cx="6470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hlinkClick r:id="rId3"/>
              </a:rPr>
              <a:t>http://phenomena.nationalgeographic.com/2010/11/23/meet-the-squidworm-half-worm-half-squid-er-actually-all-worm</a:t>
            </a:r>
            <a:r>
              <a:rPr lang="en-US" sz="1100" dirty="0" smtClean="0">
                <a:hlinkClick r:id="rId3"/>
              </a:rPr>
              <a:t>/</a:t>
            </a:r>
            <a:endParaRPr lang="en-US" sz="11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6112" y="188773"/>
            <a:ext cx="8324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Annelida and </a:t>
            </a:r>
            <a:r>
              <a:rPr lang="en-US" sz="4800" dirty="0" err="1">
                <a:latin typeface="+mj-lt"/>
              </a:rPr>
              <a:t>Teuthidodrilus</a:t>
            </a:r>
            <a:r>
              <a:rPr lang="en-US" sz="4800" dirty="0">
                <a:latin typeface="+mj-lt"/>
              </a:rPr>
              <a:t> Reproduction</a:t>
            </a:r>
          </a:p>
        </p:txBody>
      </p:sp>
    </p:spTree>
    <p:extLst>
      <p:ext uri="{BB962C8B-B14F-4D97-AF65-F5344CB8AC3E}">
        <p14:creationId xmlns:p14="http://schemas.microsoft.com/office/powerpoint/2010/main" val="296809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3429000"/>
            <a:ext cx="9144000" cy="5503334"/>
          </a:xfrm>
        </p:spPr>
        <p:txBody>
          <a:bodyPr>
            <a:norm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800" dirty="0"/>
              <a:t>Most </a:t>
            </a:r>
            <a:r>
              <a:rPr lang="en-US" sz="1800" dirty="0" err="1"/>
              <a:t>Polychaetes</a:t>
            </a:r>
            <a:r>
              <a:rPr lang="en-US" sz="1800" dirty="0"/>
              <a:t> have separate sexes rather then being hermaphroditic.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/>
              <a:t> In the </a:t>
            </a:r>
            <a:r>
              <a:rPr lang="en-US" sz="1800" dirty="0" err="1"/>
              <a:t>epitokes</a:t>
            </a:r>
            <a:r>
              <a:rPr lang="en-US" sz="1800" dirty="0"/>
              <a:t> side The gonads shed immature gametes into the body cavity where they complete development.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/>
              <a:t>When mature the gametes are shed threw pores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/>
              <a:t>Some species die from the shedding of </a:t>
            </a:r>
            <a:r>
              <a:rPr lang="en-US" sz="1800" dirty="0" err="1"/>
              <a:t>gammetes</a:t>
            </a:r>
            <a:r>
              <a:rPr lang="en-US" sz="1800" dirty="0"/>
              <a:t> as it rips threw their body walls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 err="1"/>
              <a:t>Fertalized</a:t>
            </a:r>
            <a:r>
              <a:rPr lang="en-US" sz="1800" dirty="0"/>
              <a:t> eggs hatch into </a:t>
            </a:r>
            <a:r>
              <a:rPr lang="en-US" sz="1800" dirty="0" err="1"/>
              <a:t>trochophore</a:t>
            </a:r>
            <a:r>
              <a:rPr lang="en-US" sz="1800" dirty="0"/>
              <a:t> (free living planktonic) larvae. 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 err="1"/>
              <a:t>Metamorph</a:t>
            </a:r>
            <a:r>
              <a:rPr lang="en-US" sz="1800" dirty="0"/>
              <a:t> in to adult and start adding segments.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/>
              <a:t>In rare cases there is no larval stage and the egg instead has a yolk which is fed off of then the worm hatches as a mini adult.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 descr="myriani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59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5960" y="6540500"/>
            <a:ext cx="44180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3"/>
              </a:rPr>
              <a:t>http://invertebrates.si.edu/Features/images/families/polychaeta/</a:t>
            </a:r>
            <a:r>
              <a:rPr lang="en-US" sz="900" dirty="0" smtClean="0">
                <a:hlinkClick r:id="rId3"/>
              </a:rPr>
              <a:t>myrianida.jpg</a:t>
            </a:r>
            <a:endParaRPr lang="en-US" sz="9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46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0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47" y="0"/>
            <a:ext cx="7441430" cy="68886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2302" y="6349507"/>
            <a:ext cx="3072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http://sunny.moorparkcollege.edu/~econnolly/wormsX3_files/image036.</a:t>
            </a:r>
            <a:r>
              <a:rPr lang="en-US" sz="1200" dirty="0" smtClean="0">
                <a:hlinkClick r:id="rId4"/>
              </a:rPr>
              <a:t>gif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43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319585"/>
            <a:ext cx="7108889" cy="100798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400" dirty="0" err="1" smtClean="0"/>
              <a:t>Teuthidodrilus</a:t>
            </a:r>
            <a:r>
              <a:rPr lang="en-US" sz="4400" dirty="0" smtClean="0"/>
              <a:t>: </a:t>
            </a:r>
            <a:r>
              <a:rPr lang="en-US" sz="4400" dirty="0" err="1" smtClean="0"/>
              <a:t>Squidworm</a:t>
            </a:r>
            <a:endParaRPr lang="en-US" sz="4400" dirty="0"/>
          </a:p>
        </p:txBody>
      </p:sp>
      <p:pic>
        <p:nvPicPr>
          <p:cNvPr id="6" name="Picture 5" descr="tumblr_mg6wl5xPdY1qhgo13o1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4802"/>
            <a:ext cx="6259738" cy="4753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59738" y="5808869"/>
            <a:ext cx="17744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http://madasamarinebiologist.com/post/41187379156/</a:t>
            </a:r>
            <a:r>
              <a:rPr lang="en-US" sz="1200" dirty="0" smtClean="0">
                <a:hlinkClick r:id="rId4"/>
              </a:rPr>
              <a:t>squidworm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004404"/>
            <a:ext cx="327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Reproduction?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6259738" y="16507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59738" y="1999392"/>
            <a:ext cx="288426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000" dirty="0"/>
              <a:t>Will probably be able to do asexual </a:t>
            </a:r>
            <a:r>
              <a:rPr lang="en-US" sz="2000" dirty="0" smtClean="0"/>
              <a:t>and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sexual reproduction</a:t>
            </a:r>
          </a:p>
          <a:p>
            <a:pPr marL="171450" indent="-171450">
              <a:buFont typeface="Arial"/>
              <a:buChar char="•"/>
            </a:pPr>
            <a:r>
              <a:rPr lang="en-US" sz="2000" dirty="0"/>
              <a:t>More then likely uses a </a:t>
            </a:r>
            <a:r>
              <a:rPr lang="en-US" sz="2000" dirty="0" err="1"/>
              <a:t>epitoke</a:t>
            </a:r>
            <a:r>
              <a:rPr lang="en-US" sz="2000" dirty="0"/>
              <a:t> to reproduce</a:t>
            </a:r>
          </a:p>
          <a:p>
            <a:pPr marL="171450" indent="-171450">
              <a:buFont typeface="Arial"/>
              <a:buChar char="•"/>
            </a:pPr>
            <a:r>
              <a:rPr lang="en-US" sz="2000" dirty="0"/>
              <a:t>Possibly uses nuchal organ that senses </a:t>
            </a:r>
            <a:r>
              <a:rPr lang="en-US" sz="2000" dirty="0" smtClean="0"/>
              <a:t>smells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and taste to help find possible mating partner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41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3964" y="1687320"/>
            <a:ext cx="8970036" cy="502716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000" dirty="0">
                <a:hlinkClick r:id="rId2"/>
              </a:rPr>
              <a:t>http://phenomena.nationalgeographic.com/2010/11/23/meet-the-squidworm-half-worm-half-squid-er-actually-all-worm/</a:t>
            </a:r>
            <a:endParaRPr lang="en-US" sz="2000" dirty="0"/>
          </a:p>
          <a:p>
            <a:pPr marL="45720" indent="0">
              <a:buNone/>
            </a:pPr>
            <a:r>
              <a:rPr lang="en-US" sz="2000" dirty="0">
                <a:hlinkClick r:id="rId3"/>
              </a:rPr>
              <a:t>http://dev.biologists.org/content/128/14/2781</a:t>
            </a:r>
            <a:endParaRPr lang="en-US" sz="2000" dirty="0"/>
          </a:p>
          <a:p>
            <a:pPr marL="45720" indent="0">
              <a:buNone/>
            </a:pPr>
            <a:r>
              <a:rPr lang="en-US" sz="2000" dirty="0">
                <a:hlinkClick r:id="rId4"/>
              </a:rPr>
              <a:t>http://aem.asm.org/content/72/1/769/F2.expansion.html</a:t>
            </a:r>
            <a:endParaRPr lang="en-US" sz="2000" dirty="0"/>
          </a:p>
          <a:p>
            <a:pPr marL="45720" indent="0">
              <a:buNone/>
            </a:pPr>
            <a:r>
              <a:rPr lang="en-US" sz="2000" dirty="0">
                <a:hlinkClick r:id="rId5"/>
              </a:rPr>
              <a:t>http://slideplayer.com/slide/3434084/</a:t>
            </a:r>
            <a:endParaRPr lang="en-US" sz="2000" dirty="0"/>
          </a:p>
          <a:p>
            <a:pPr marL="45720" indent="0">
              <a:buNone/>
            </a:pPr>
            <a:r>
              <a:rPr lang="en-US" sz="2000" dirty="0">
                <a:hlinkClick r:id="rId6"/>
              </a:rPr>
              <a:t>https://www.youtube.com/watch?v=V4VLtmCoMj8</a:t>
            </a:r>
            <a:endParaRPr lang="en-US" sz="2000" dirty="0"/>
          </a:p>
          <a:p>
            <a:pPr marL="45720" indent="0">
              <a:buNone/>
            </a:pPr>
            <a:r>
              <a:rPr lang="en-US" sz="2000" dirty="0" smtClean="0">
                <a:hlinkClick r:id="rId7"/>
              </a:rPr>
              <a:t>http</a:t>
            </a:r>
            <a:r>
              <a:rPr lang="en-US" sz="2000" dirty="0">
                <a:hlinkClick r:id="rId7"/>
              </a:rPr>
              <a:t>://sunny.moorparkcollege.edu/~econnolly/wormsX3_files/image036.gif</a:t>
            </a:r>
            <a:endParaRPr lang="en-US" sz="2000" dirty="0"/>
          </a:p>
          <a:p>
            <a:pPr marL="45720" indent="0">
              <a:buNone/>
            </a:pPr>
            <a:r>
              <a:rPr lang="en-US" sz="2000" dirty="0">
                <a:hlinkClick r:id="rId8"/>
              </a:rPr>
              <a:t>http://madasamarinebiologist.com/post/41187379156/squidworm</a:t>
            </a:r>
            <a:endParaRPr lang="en-US" sz="2000" dirty="0"/>
          </a:p>
          <a:p>
            <a:pPr marL="45720" indent="0">
              <a:buNone/>
            </a:pPr>
            <a:r>
              <a:rPr lang="en-US" sz="2000" dirty="0">
                <a:hlinkClick r:id="rId9"/>
              </a:rPr>
              <a:t>https://www.insidescience.org/news/bizarre-squidworm-</a:t>
            </a:r>
            <a:r>
              <a:rPr lang="en-US" sz="2000" dirty="0" smtClean="0">
                <a:hlinkClick r:id="rId9"/>
              </a:rPr>
              <a:t>discovered</a:t>
            </a:r>
            <a:endParaRPr lang="en-US" sz="2000" dirty="0" smtClean="0"/>
          </a:p>
          <a:p>
            <a:pPr marL="45720" indent="0">
              <a:buNone/>
            </a:pPr>
            <a:r>
              <a:rPr lang="en-US" sz="2000" dirty="0">
                <a:hlinkClick r:id="rId10"/>
              </a:rPr>
              <a:t>https://en.wikipedia.org/wiki/Annelid#</a:t>
            </a:r>
            <a:r>
              <a:rPr lang="en-US" sz="2000" dirty="0" smtClean="0">
                <a:hlinkClick r:id="rId10"/>
              </a:rPr>
              <a:t>Reproduction_and_life_cycle</a:t>
            </a:r>
            <a:endParaRPr lang="en-US" sz="2000" dirty="0" smtClean="0"/>
          </a:p>
          <a:p>
            <a:pPr marL="45720" indent="0">
              <a:buNone/>
            </a:pPr>
            <a:r>
              <a:rPr lang="en-US" sz="2000" dirty="0">
                <a:hlinkClick r:id="rId11"/>
              </a:rPr>
              <a:t>https://en.wikipedia.org/wiki/Polychaete#</a:t>
            </a:r>
            <a:r>
              <a:rPr lang="en-US" sz="2000" dirty="0" smtClean="0">
                <a:hlinkClick r:id="rId11"/>
              </a:rPr>
              <a:t>Reproduction</a:t>
            </a:r>
            <a:endParaRPr lang="en-US" sz="2000" dirty="0" smtClean="0"/>
          </a:p>
          <a:p>
            <a:pPr marL="45720" indent="0">
              <a:buNone/>
            </a:pPr>
            <a:r>
              <a:rPr lang="en-US" sz="2000" dirty="0">
                <a:hlinkClick r:id="rId12"/>
              </a:rPr>
              <a:t>https://en.wikipedia.org/wiki/</a:t>
            </a:r>
            <a:r>
              <a:rPr lang="en-US" sz="2000" dirty="0" smtClean="0">
                <a:hlinkClick r:id="rId12"/>
              </a:rPr>
              <a:t>Teuthidodrilus</a:t>
            </a:r>
            <a:endParaRPr lang="en-US" sz="2000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3964" y="330506"/>
            <a:ext cx="8002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5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9745" y="326061"/>
            <a:ext cx="490883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Phylum</a:t>
            </a:r>
          </a:p>
          <a:p>
            <a:pPr algn="ctr"/>
            <a:r>
              <a:rPr lang="en-US" sz="3600" dirty="0" smtClean="0"/>
              <a:t>Annelids: Segmented Worms</a:t>
            </a:r>
            <a:endParaRPr lang="en-US" sz="3600" dirty="0"/>
          </a:p>
        </p:txBody>
      </p:sp>
      <p:pic>
        <p:nvPicPr>
          <p:cNvPr id="5" name="Picture 4" descr="F1.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" y="0"/>
            <a:ext cx="466665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7384" y="2918686"/>
            <a:ext cx="42566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Asexual Reproduction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85709" y="6405841"/>
            <a:ext cx="42737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http://dev.biologists.org/content/128/14/</a:t>
            </a:r>
            <a:r>
              <a:rPr lang="en-US" sz="1400" dirty="0" smtClean="0">
                <a:hlinkClick r:id="rId4"/>
              </a:rPr>
              <a:t>2781</a:t>
            </a:r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6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4102101"/>
            <a:ext cx="9144000" cy="3474720"/>
          </a:xfrm>
        </p:spPr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3600" dirty="0"/>
              <a:t>Some annelids reproduce only via asexual reproduction</a:t>
            </a:r>
          </a:p>
          <a:p>
            <a:pPr marL="171450" indent="-171450">
              <a:buFont typeface="Arial"/>
              <a:buChar char="•"/>
            </a:pPr>
            <a:r>
              <a:rPr lang="en-US" sz="3600" dirty="0"/>
              <a:t>Some annelids reproduce asexually in the summer and sexually in the autumn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 descr="PMC3353931_pone.0037319.g0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7" y="0"/>
            <a:ext cx="7954433" cy="3746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9500" y="3825102"/>
            <a:ext cx="63444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hlinkClick r:id="rId3"/>
              </a:rPr>
              <a:t>https://openi.nlm.nih.gov/imgs/512/368/3353931/PMC3353931_pone.0037319.g002.</a:t>
            </a:r>
            <a:r>
              <a:rPr lang="hr-HR" sz="1200" dirty="0" smtClean="0">
                <a:hlinkClick r:id="rId3"/>
              </a:rPr>
              <a:t>png</a:t>
            </a:r>
            <a:endParaRPr lang="hr-HR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6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3852333" cy="89831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800" dirty="0" smtClean="0"/>
              <a:t>Regeneration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3626346"/>
            <a:ext cx="345371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“Regeneration of heads and tails commonly occurs when an injury activates stem cells that differentiate into replacement </a:t>
            </a:r>
            <a:r>
              <a:rPr lang="en-US" sz="2400" dirty="0"/>
              <a:t>parts.” - </a:t>
            </a:r>
            <a:r>
              <a:rPr lang="en-US" sz="1200" dirty="0">
                <a:hlinkClick r:id="rId2"/>
              </a:rPr>
              <a:t>http://www.washingtonpost.com/wp-srv/special/metro/urban-jungle/pages/130604.</a:t>
            </a:r>
            <a:r>
              <a:rPr lang="en-US" sz="1200" dirty="0" smtClean="0">
                <a:hlinkClick r:id="rId2"/>
              </a:rPr>
              <a:t>html</a:t>
            </a:r>
            <a:endParaRPr lang="en-US" sz="1200" dirty="0" smtClean="0"/>
          </a:p>
          <a:p>
            <a:endParaRPr lang="en-US" sz="2400" dirty="0"/>
          </a:p>
        </p:txBody>
      </p:sp>
      <p:pic>
        <p:nvPicPr>
          <p:cNvPr id="8" name="Picture 7" descr="journal.pone.0175319.g0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19" y="898313"/>
            <a:ext cx="5690281" cy="53346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53718" y="6293680"/>
            <a:ext cx="573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hlinkClick r:id="rId4"/>
              </a:rPr>
              <a:t>http://journals.plos.org/plosone/article/figure/image?size=inline&amp;id=10.1371/journal.pone.0175319.g008</a:t>
            </a:r>
            <a:endParaRPr lang="en-US" sz="900" dirty="0" smtClean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280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71210" y="1893446"/>
            <a:ext cx="3272790" cy="79581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3600" dirty="0" smtClean="0"/>
              <a:t>Annelid:</a:t>
            </a:r>
          </a:p>
          <a:p>
            <a:pPr marL="45720" indent="0" algn="ctr">
              <a:buNone/>
            </a:pPr>
            <a:r>
              <a:rPr lang="en-US" sz="3600" dirty="0" smtClean="0"/>
              <a:t>Sexual Reproduction</a:t>
            </a:r>
            <a:endParaRPr lang="en-US" sz="3600" dirty="0"/>
          </a:p>
        </p:txBody>
      </p:sp>
      <p:pic>
        <p:nvPicPr>
          <p:cNvPr id="6" name="Picture 5" descr="F2.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7121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1210" y="6325269"/>
            <a:ext cx="3272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http://aem.asm.org/content/72/1/769/F2.</a:t>
            </a:r>
            <a:r>
              <a:rPr lang="en-US" sz="1200" dirty="0" smtClean="0">
                <a:hlinkClick r:id="rId4"/>
              </a:rPr>
              <a:t>expansion.html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9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4166447"/>
            <a:ext cx="9144000" cy="3474720"/>
          </a:xfrm>
        </p:spPr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2800" dirty="0"/>
              <a:t>Thought that annelids were originally animals with two sexes.</a:t>
            </a:r>
          </a:p>
          <a:p>
            <a:pPr marL="171450" indent="-171450">
              <a:buFont typeface="Arial"/>
              <a:buChar char="•"/>
            </a:pPr>
            <a:r>
              <a:rPr lang="en-US" sz="2800" dirty="0"/>
              <a:t>Later became more hermaphroditic. </a:t>
            </a:r>
          </a:p>
          <a:p>
            <a:pPr marL="171450" indent="-171450">
              <a:buFont typeface="Arial"/>
              <a:buChar char="•"/>
            </a:pPr>
            <a:r>
              <a:rPr lang="en-US" sz="2800" dirty="0"/>
              <a:t>Sperm can be deposited via a penis or just ejaculated into the water.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0"/>
            <a:ext cx="8339667" cy="3619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333" y="3619562"/>
            <a:ext cx="8847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http://images.tutorvista.com/content/diversity-living-world/earthworm-</a:t>
            </a:r>
            <a:r>
              <a:rPr lang="en-US" sz="1200" dirty="0" smtClean="0">
                <a:hlinkClick r:id="rId3"/>
              </a:rPr>
              <a:t>structure.jpeg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31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566331" y="113721"/>
            <a:ext cx="3577669" cy="223734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3600" dirty="0" smtClean="0"/>
              <a:t>Class</a:t>
            </a:r>
          </a:p>
          <a:p>
            <a:pPr marL="45720" indent="0" algn="ctr">
              <a:buNone/>
            </a:pPr>
            <a:r>
              <a:rPr lang="en-US" sz="3600" dirty="0" err="1" smtClean="0"/>
              <a:t>Polychaete</a:t>
            </a:r>
            <a:r>
              <a:rPr lang="en-US" sz="3600" dirty="0" smtClean="0"/>
              <a:t>: Bristle Worms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566331" y="3531052"/>
            <a:ext cx="3591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Asexual reproduction</a:t>
            </a:r>
            <a:endParaRPr lang="en-US" sz="2800" dirty="0"/>
          </a:p>
        </p:txBody>
      </p:sp>
      <p:pic>
        <p:nvPicPr>
          <p:cNvPr id="5" name="Picture 4" descr="slide_2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1" t="8962"/>
          <a:stretch/>
        </p:blipFill>
        <p:spPr>
          <a:xfrm>
            <a:off x="0" y="0"/>
            <a:ext cx="556633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2176" y="6565612"/>
            <a:ext cx="35918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http://slideplayer.com/slide/3434084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37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" y="4529667"/>
            <a:ext cx="9143999" cy="3852333"/>
          </a:xfrm>
        </p:spPr>
        <p:txBody>
          <a:bodyPr/>
          <a:lstStyle/>
          <a:p>
            <a:pPr marL="171450" indent="-171450" defTabSz="457200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US" sz="2400" dirty="0"/>
              <a:t>Class </a:t>
            </a:r>
            <a:r>
              <a:rPr lang="en-US" sz="2400" dirty="0" err="1"/>
              <a:t>Polychaetes</a:t>
            </a:r>
            <a:r>
              <a:rPr lang="en-US" sz="2400" dirty="0"/>
              <a:t> can reproduce asexually by budding or dividing into pieces. </a:t>
            </a:r>
          </a:p>
          <a:p>
            <a:pPr marL="171450" indent="-171450" defTabSz="457200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US" sz="2400" dirty="0"/>
              <a:t>Some species (</a:t>
            </a:r>
            <a:r>
              <a:rPr lang="en-US" sz="2400" dirty="0" err="1"/>
              <a:t>Eunicie</a:t>
            </a:r>
            <a:r>
              <a:rPr lang="en-US" sz="2400" dirty="0"/>
              <a:t>) look like burrow-dwelling </a:t>
            </a:r>
            <a:r>
              <a:rPr lang="en-US" sz="2400" dirty="0" err="1"/>
              <a:t>polychaete</a:t>
            </a:r>
            <a:r>
              <a:rPr lang="en-US" sz="2400" dirty="0"/>
              <a:t>, but during the mating seasons the worm grows a specialized segment. The front half  (</a:t>
            </a:r>
            <a:r>
              <a:rPr lang="en-US" sz="2400" dirty="0" err="1"/>
              <a:t>atoke</a:t>
            </a:r>
            <a:r>
              <a:rPr lang="en-US" sz="2400" dirty="0"/>
              <a:t>) of the worm is asexual and the the back half is sexual. 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 descr="slide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22" y="0"/>
            <a:ext cx="5813777" cy="4360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221" y="0"/>
            <a:ext cx="317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/>
              </a:rPr>
              <a:t>http://images.slideplayer.com/36/10585874/slides/slide_11.</a:t>
            </a:r>
            <a:r>
              <a:rPr lang="en-US" sz="900" dirty="0" smtClean="0">
                <a:hlinkClick r:id="rId3"/>
              </a:rPr>
              <a:t>jpg</a:t>
            </a:r>
            <a:endParaRPr lang="en-US" sz="9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35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5443" y="295716"/>
            <a:ext cx="7317375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800" dirty="0" err="1" smtClean="0"/>
              <a:t>Polychaete</a:t>
            </a:r>
            <a:r>
              <a:rPr lang="en-US" sz="4800" dirty="0" smtClean="0"/>
              <a:t>: Sexual Reproduction</a:t>
            </a:r>
            <a:endParaRPr lang="en-US" sz="4800" dirty="0"/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19"/>
          <a:stretch/>
        </p:blipFill>
        <p:spPr>
          <a:xfrm>
            <a:off x="0" y="1913456"/>
            <a:ext cx="6332302" cy="4527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568" y="6488668"/>
            <a:ext cx="545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</a:t>
            </a:r>
            <a:r>
              <a:rPr lang="en-US" dirty="0" smtClean="0">
                <a:hlinkClick r:id="rId4"/>
              </a:rPr>
              <a:t>V4VLtmCoMj8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4627451" y="4348763"/>
            <a:ext cx="2226744" cy="539247"/>
          </a:xfrm>
          <a:prstGeom prst="lef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8159" y="4348763"/>
            <a:ext cx="19310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Epitoke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347350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344</TotalTime>
  <Words>691</Words>
  <Application>Microsoft Macintosh PowerPoint</Application>
  <PresentationFormat>On-screen Show (4:3)</PresentationFormat>
  <Paragraphs>67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Annelida and Teuthidodrilus Reproduction</dc:title>
  <dc:creator>Anna Cerilli</dc:creator>
  <cp:lastModifiedBy>Anna Cerilli</cp:lastModifiedBy>
  <cp:revision>16</cp:revision>
  <dcterms:created xsi:type="dcterms:W3CDTF">2017-10-05T22:21:10Z</dcterms:created>
  <dcterms:modified xsi:type="dcterms:W3CDTF">2017-12-01T00:58:40Z</dcterms:modified>
</cp:coreProperties>
</file>