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96" r:id="rId3"/>
    <p:sldId id="294" r:id="rId4"/>
    <p:sldId id="286" r:id="rId5"/>
    <p:sldId id="290" r:id="rId6"/>
    <p:sldId id="287" r:id="rId7"/>
    <p:sldId id="288" r:id="rId8"/>
    <p:sldId id="289" r:id="rId9"/>
    <p:sldId id="295" r:id="rId10"/>
    <p:sldId id="291" r:id="rId11"/>
    <p:sldId id="260" r:id="rId12"/>
    <p:sldId id="264" r:id="rId13"/>
    <p:sldId id="292" r:id="rId14"/>
    <p:sldId id="285" r:id="rId15"/>
    <p:sldId id="29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4720" autoAdjust="0"/>
  </p:normalViewPr>
  <p:slideViewPr>
    <p:cSldViewPr snapToGrid="0">
      <p:cViewPr varScale="1">
        <p:scale>
          <a:sx n="64" d="100"/>
          <a:sy n="64" d="100"/>
        </p:scale>
        <p:origin x="14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2BDEE-64E5-4091-90A5-82024C1FD9D0}"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F815B-B2C3-41A0-BF16-E5DFE2BE2CCF}" type="slidenum">
              <a:rPr lang="en-US" smtClean="0"/>
              <a:t>‹#›</a:t>
            </a:fld>
            <a:endParaRPr lang="en-US"/>
          </a:p>
        </p:txBody>
      </p:sp>
    </p:spTree>
    <p:extLst>
      <p:ext uri="{BB962C8B-B14F-4D97-AF65-F5344CB8AC3E}">
        <p14:creationId xmlns:p14="http://schemas.microsoft.com/office/powerpoint/2010/main" val="379483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Joshua Drouillard and today I’m presenting my BFA Project titled: THE END IS NEAR!</a:t>
            </a:r>
          </a:p>
        </p:txBody>
      </p:sp>
      <p:sp>
        <p:nvSpPr>
          <p:cNvPr id="4" name="Slide Number Placeholder 3"/>
          <p:cNvSpPr>
            <a:spLocks noGrp="1"/>
          </p:cNvSpPr>
          <p:nvPr>
            <p:ph type="sldNum" sz="quarter" idx="5"/>
          </p:nvPr>
        </p:nvSpPr>
        <p:spPr/>
        <p:txBody>
          <a:bodyPr/>
          <a:lstStyle/>
          <a:p>
            <a:fld id="{1DBF815B-B2C3-41A0-BF16-E5DFE2BE2CCF}" type="slidenum">
              <a:rPr lang="en-US" smtClean="0"/>
              <a:t>1</a:t>
            </a:fld>
            <a:endParaRPr lang="en-US"/>
          </a:p>
        </p:txBody>
      </p:sp>
    </p:spTree>
    <p:extLst>
      <p:ext uri="{BB962C8B-B14F-4D97-AF65-F5344CB8AC3E}">
        <p14:creationId xmlns:p14="http://schemas.microsoft.com/office/powerpoint/2010/main" val="372490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my blocked in environment and where the characters will reside within them.</a:t>
            </a:r>
          </a:p>
        </p:txBody>
      </p:sp>
      <p:sp>
        <p:nvSpPr>
          <p:cNvPr id="4" name="Slide Number Placeholder 3"/>
          <p:cNvSpPr>
            <a:spLocks noGrp="1"/>
          </p:cNvSpPr>
          <p:nvPr>
            <p:ph type="sldNum" sz="quarter" idx="5"/>
          </p:nvPr>
        </p:nvSpPr>
        <p:spPr/>
        <p:txBody>
          <a:bodyPr/>
          <a:lstStyle/>
          <a:p>
            <a:fld id="{1DBF815B-B2C3-41A0-BF16-E5DFE2BE2CCF}" type="slidenum">
              <a:rPr lang="en-US" smtClean="0"/>
              <a:t>10</a:t>
            </a:fld>
            <a:endParaRPr lang="en-US"/>
          </a:p>
        </p:txBody>
      </p:sp>
    </p:spTree>
    <p:extLst>
      <p:ext uri="{BB962C8B-B14F-4D97-AF65-F5344CB8AC3E}">
        <p14:creationId xmlns:p14="http://schemas.microsoft.com/office/powerpoint/2010/main" val="274269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progress with character one. His sculpt is finished. I am currently working on retopology. The colors are not final, just representational as one option.</a:t>
            </a:r>
          </a:p>
        </p:txBody>
      </p:sp>
      <p:sp>
        <p:nvSpPr>
          <p:cNvPr id="4" name="Slide Number Placeholder 3"/>
          <p:cNvSpPr>
            <a:spLocks noGrp="1"/>
          </p:cNvSpPr>
          <p:nvPr>
            <p:ph type="sldNum" sz="quarter" idx="5"/>
          </p:nvPr>
        </p:nvSpPr>
        <p:spPr/>
        <p:txBody>
          <a:bodyPr/>
          <a:lstStyle/>
          <a:p>
            <a:fld id="{1DBF815B-B2C3-41A0-BF16-E5DFE2BE2CCF}" type="slidenum">
              <a:rPr lang="en-US" smtClean="0"/>
              <a:t>11</a:t>
            </a:fld>
            <a:endParaRPr lang="en-US"/>
          </a:p>
        </p:txBody>
      </p:sp>
    </p:spTree>
    <p:extLst>
      <p:ext uri="{BB962C8B-B14F-4D97-AF65-F5344CB8AC3E}">
        <p14:creationId xmlns:p14="http://schemas.microsoft.com/office/powerpoint/2010/main" val="416069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concept sketches for character 2. While character 1 is meant to be more of a business minded male intern, character 2 will be a female who is more urban and free-spirited.</a:t>
            </a:r>
          </a:p>
        </p:txBody>
      </p:sp>
      <p:sp>
        <p:nvSpPr>
          <p:cNvPr id="4" name="Slide Number Placeholder 3"/>
          <p:cNvSpPr>
            <a:spLocks noGrp="1"/>
          </p:cNvSpPr>
          <p:nvPr>
            <p:ph type="sldNum" sz="quarter" idx="5"/>
          </p:nvPr>
        </p:nvSpPr>
        <p:spPr/>
        <p:txBody>
          <a:bodyPr/>
          <a:lstStyle/>
          <a:p>
            <a:fld id="{1DBF815B-B2C3-41A0-BF16-E5DFE2BE2CCF}" type="slidenum">
              <a:rPr lang="en-US" smtClean="0"/>
              <a:t>12</a:t>
            </a:fld>
            <a:endParaRPr lang="en-US"/>
          </a:p>
        </p:txBody>
      </p:sp>
    </p:spTree>
    <p:extLst>
      <p:ext uri="{BB962C8B-B14F-4D97-AF65-F5344CB8AC3E}">
        <p14:creationId xmlns:p14="http://schemas.microsoft.com/office/powerpoint/2010/main" val="172733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adapted my calendar according to my progress. The main change is I am making less characters but the interactivity is more complex that originally anticipated.</a:t>
            </a:r>
          </a:p>
        </p:txBody>
      </p:sp>
      <p:sp>
        <p:nvSpPr>
          <p:cNvPr id="4" name="Slide Number Placeholder 3"/>
          <p:cNvSpPr>
            <a:spLocks noGrp="1"/>
          </p:cNvSpPr>
          <p:nvPr>
            <p:ph type="sldNum" sz="quarter" idx="5"/>
          </p:nvPr>
        </p:nvSpPr>
        <p:spPr/>
        <p:txBody>
          <a:bodyPr/>
          <a:lstStyle/>
          <a:p>
            <a:fld id="{1DBF815B-B2C3-41A0-BF16-E5DFE2BE2CCF}" type="slidenum">
              <a:rPr lang="en-US" smtClean="0"/>
              <a:t>13</a:t>
            </a:fld>
            <a:endParaRPr lang="en-US"/>
          </a:p>
        </p:txBody>
      </p:sp>
    </p:spTree>
    <p:extLst>
      <p:ext uri="{BB962C8B-B14F-4D97-AF65-F5344CB8AC3E}">
        <p14:creationId xmlns:p14="http://schemas.microsoft.com/office/powerpoint/2010/main" val="137340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planned layout for the gallery set up. I am also considering having a second screen set up that details instructions on how to perform given tasks with the experience.</a:t>
            </a:r>
          </a:p>
        </p:txBody>
      </p:sp>
      <p:sp>
        <p:nvSpPr>
          <p:cNvPr id="4" name="Slide Number Placeholder 3"/>
          <p:cNvSpPr>
            <a:spLocks noGrp="1"/>
          </p:cNvSpPr>
          <p:nvPr>
            <p:ph type="sldNum" sz="quarter" idx="5"/>
          </p:nvPr>
        </p:nvSpPr>
        <p:spPr/>
        <p:txBody>
          <a:bodyPr/>
          <a:lstStyle/>
          <a:p>
            <a:fld id="{1DBF815B-B2C3-41A0-BF16-E5DFE2BE2CCF}" type="slidenum">
              <a:rPr lang="en-US" smtClean="0"/>
              <a:t>14</a:t>
            </a:fld>
            <a:endParaRPr lang="en-US"/>
          </a:p>
        </p:txBody>
      </p:sp>
    </p:spTree>
    <p:extLst>
      <p:ext uri="{BB962C8B-B14F-4D97-AF65-F5344CB8AC3E}">
        <p14:creationId xmlns:p14="http://schemas.microsoft.com/office/powerpoint/2010/main" val="18929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 IS NEAR is an interactive piece that deals with the responsibility of news outlets to report honestly and avoid “Fake News,” while tackling some of the outcomes that can come from reporting honestly vs. just reporting on fluff pieces to make money off of consumers.</a:t>
            </a:r>
          </a:p>
          <a:p>
            <a:endParaRPr lang="en-US" dirty="0"/>
          </a:p>
          <a:p>
            <a:r>
              <a:rPr lang="en-US" dirty="0"/>
              <a:t>I think in our current political climate it’s important to stay informed on issues, however it’s hard to know what news is real and what news is fake. This is why I wanted to make a piece speaking to reporters directly on the consequences of their actions for what they choose to report.</a:t>
            </a:r>
          </a:p>
        </p:txBody>
      </p:sp>
      <p:sp>
        <p:nvSpPr>
          <p:cNvPr id="4" name="Slide Number Placeholder 3"/>
          <p:cNvSpPr>
            <a:spLocks noGrp="1"/>
          </p:cNvSpPr>
          <p:nvPr>
            <p:ph type="sldNum" sz="quarter" idx="5"/>
          </p:nvPr>
        </p:nvSpPr>
        <p:spPr/>
        <p:txBody>
          <a:bodyPr/>
          <a:lstStyle/>
          <a:p>
            <a:fld id="{1DBF815B-B2C3-41A0-BF16-E5DFE2BE2CCF}" type="slidenum">
              <a:rPr lang="en-US" smtClean="0"/>
              <a:t>2</a:t>
            </a:fld>
            <a:endParaRPr lang="en-US"/>
          </a:p>
        </p:txBody>
      </p:sp>
    </p:spTree>
    <p:extLst>
      <p:ext uri="{BB962C8B-B14F-4D97-AF65-F5344CB8AC3E}">
        <p14:creationId xmlns:p14="http://schemas.microsoft.com/office/powerpoint/2010/main" val="11942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interactive experience contains three story pillars that provide exposition on the world. These will be communicated with illustrations with expositional dialogue that play before the experience. These same three story pillars are affected by the choices you make throughout the experience.</a:t>
            </a:r>
          </a:p>
          <a:p>
            <a:endParaRPr lang="en-US" dirty="0"/>
          </a:p>
          <a:p>
            <a:r>
              <a:rPr lang="en-US" dirty="0"/>
              <a:t>Story wise, you are a reporter in a semi-post apocalyptic world, working for a news outlet that wishes for you to interview citizens and report on meaningless, yet entertaining issues that make the paper sell. You as the reporter have the choice to follow these instructions or report on issues that are honest and educational for readers. There are thus two story endings that encompass the three story factors depending on what you choose.</a:t>
            </a:r>
          </a:p>
        </p:txBody>
      </p:sp>
      <p:sp>
        <p:nvSpPr>
          <p:cNvPr id="4" name="Slide Number Placeholder 3"/>
          <p:cNvSpPr>
            <a:spLocks noGrp="1"/>
          </p:cNvSpPr>
          <p:nvPr>
            <p:ph type="sldNum" sz="quarter" idx="5"/>
          </p:nvPr>
        </p:nvSpPr>
        <p:spPr/>
        <p:txBody>
          <a:bodyPr/>
          <a:lstStyle/>
          <a:p>
            <a:fld id="{1DBF815B-B2C3-41A0-BF16-E5DFE2BE2CCF}" type="slidenum">
              <a:rPr lang="en-US" smtClean="0"/>
              <a:t>3</a:t>
            </a:fld>
            <a:endParaRPr lang="en-US"/>
          </a:p>
        </p:txBody>
      </p:sp>
    </p:spTree>
    <p:extLst>
      <p:ext uri="{BB962C8B-B14F-4D97-AF65-F5344CB8AC3E}">
        <p14:creationId xmlns:p14="http://schemas.microsoft.com/office/powerpoint/2010/main" val="21200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are introduced to the scenario with the expositional cutscene you are brought into this interface, which represents the organizational structure of the reporter’s mind. The text and layout will resemble news print to further this representation. </a:t>
            </a:r>
          </a:p>
          <a:p>
            <a:endParaRPr lang="en-US" dirty="0"/>
          </a:p>
          <a:p>
            <a:r>
              <a:rPr lang="en-US" dirty="0"/>
              <a:t>You can toggle this menu on and off by pressing Y.</a:t>
            </a:r>
          </a:p>
        </p:txBody>
      </p:sp>
      <p:sp>
        <p:nvSpPr>
          <p:cNvPr id="4" name="Slide Number Placeholder 3"/>
          <p:cNvSpPr>
            <a:spLocks noGrp="1"/>
          </p:cNvSpPr>
          <p:nvPr>
            <p:ph type="sldNum" sz="quarter" idx="5"/>
          </p:nvPr>
        </p:nvSpPr>
        <p:spPr/>
        <p:txBody>
          <a:bodyPr/>
          <a:lstStyle/>
          <a:p>
            <a:fld id="{1DBF815B-B2C3-41A0-BF16-E5DFE2BE2CCF}" type="slidenum">
              <a:rPr lang="en-US" smtClean="0"/>
              <a:t>4</a:t>
            </a:fld>
            <a:endParaRPr lang="en-US"/>
          </a:p>
        </p:txBody>
      </p:sp>
    </p:spTree>
    <p:extLst>
      <p:ext uri="{BB962C8B-B14F-4D97-AF65-F5344CB8AC3E}">
        <p14:creationId xmlns:p14="http://schemas.microsoft.com/office/powerpoint/2010/main" val="343603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select topics to discuss with citizens, the topic is then added as an option to report on. There will always be an icon that clearly indicates if that topic is “Fake News” or “Real News.” </a:t>
            </a:r>
          </a:p>
          <a:p>
            <a:endParaRPr lang="en-US" dirty="0"/>
          </a:p>
          <a:p>
            <a:r>
              <a:rPr lang="en-US" dirty="0"/>
              <a:t>You can move between two different characters within the interface. While there is a fully modeled 3D environment present, you can not move within it freely. Rather, the camera will pan through the environment as you switch between the characters.</a:t>
            </a:r>
          </a:p>
        </p:txBody>
      </p:sp>
      <p:sp>
        <p:nvSpPr>
          <p:cNvPr id="4" name="Slide Number Placeholder 3"/>
          <p:cNvSpPr>
            <a:spLocks noGrp="1"/>
          </p:cNvSpPr>
          <p:nvPr>
            <p:ph type="sldNum" sz="quarter" idx="5"/>
          </p:nvPr>
        </p:nvSpPr>
        <p:spPr/>
        <p:txBody>
          <a:bodyPr/>
          <a:lstStyle/>
          <a:p>
            <a:fld id="{1DBF815B-B2C3-41A0-BF16-E5DFE2BE2CCF}" type="slidenum">
              <a:rPr lang="en-US" smtClean="0"/>
              <a:t>5</a:t>
            </a:fld>
            <a:endParaRPr lang="en-US"/>
          </a:p>
        </p:txBody>
      </p:sp>
    </p:spTree>
    <p:extLst>
      <p:ext uri="{BB962C8B-B14F-4D97-AF65-F5344CB8AC3E}">
        <p14:creationId xmlns:p14="http://schemas.microsoft.com/office/powerpoint/2010/main" val="217090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Topic 1 is now available to add as a publishable story as you have just conversed with the citizen about it.</a:t>
            </a:r>
          </a:p>
        </p:txBody>
      </p:sp>
      <p:sp>
        <p:nvSpPr>
          <p:cNvPr id="4" name="Slide Number Placeholder 3"/>
          <p:cNvSpPr>
            <a:spLocks noGrp="1"/>
          </p:cNvSpPr>
          <p:nvPr>
            <p:ph type="sldNum" sz="quarter" idx="5"/>
          </p:nvPr>
        </p:nvSpPr>
        <p:spPr/>
        <p:txBody>
          <a:bodyPr/>
          <a:lstStyle/>
          <a:p>
            <a:fld id="{1DBF815B-B2C3-41A0-BF16-E5DFE2BE2CCF}" type="slidenum">
              <a:rPr lang="en-US" smtClean="0"/>
              <a:t>6</a:t>
            </a:fld>
            <a:endParaRPr lang="en-US"/>
          </a:p>
        </p:txBody>
      </p:sp>
    </p:spTree>
    <p:extLst>
      <p:ext uri="{BB962C8B-B14F-4D97-AF65-F5344CB8AC3E}">
        <p14:creationId xmlns:p14="http://schemas.microsoft.com/office/powerpoint/2010/main" val="23651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it looks when a topic is added.</a:t>
            </a:r>
          </a:p>
        </p:txBody>
      </p:sp>
      <p:sp>
        <p:nvSpPr>
          <p:cNvPr id="4" name="Slide Number Placeholder 3"/>
          <p:cNvSpPr>
            <a:spLocks noGrp="1"/>
          </p:cNvSpPr>
          <p:nvPr>
            <p:ph type="sldNum" sz="quarter" idx="5"/>
          </p:nvPr>
        </p:nvSpPr>
        <p:spPr/>
        <p:txBody>
          <a:bodyPr/>
          <a:lstStyle/>
          <a:p>
            <a:fld id="{1DBF815B-B2C3-41A0-BF16-E5DFE2BE2CCF}" type="slidenum">
              <a:rPr lang="en-US" smtClean="0"/>
              <a:t>7</a:t>
            </a:fld>
            <a:endParaRPr lang="en-US"/>
          </a:p>
        </p:txBody>
      </p:sp>
    </p:spTree>
    <p:extLst>
      <p:ext uri="{BB962C8B-B14F-4D97-AF65-F5344CB8AC3E}">
        <p14:creationId xmlns:p14="http://schemas.microsoft.com/office/powerpoint/2010/main" val="223312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and remove topics at your leisure.</a:t>
            </a:r>
          </a:p>
          <a:p>
            <a:endParaRPr lang="en-US" dirty="0"/>
          </a:p>
          <a:p>
            <a:r>
              <a:rPr lang="en-US" dirty="0"/>
              <a:t>You need five stories selected in order to publish.</a:t>
            </a:r>
          </a:p>
          <a:p>
            <a:r>
              <a:rPr lang="en-US" dirty="0"/>
              <a:t>Once five are selected, you have the ability to publish.</a:t>
            </a:r>
          </a:p>
        </p:txBody>
      </p:sp>
      <p:sp>
        <p:nvSpPr>
          <p:cNvPr id="4" name="Slide Number Placeholder 3"/>
          <p:cNvSpPr>
            <a:spLocks noGrp="1"/>
          </p:cNvSpPr>
          <p:nvPr>
            <p:ph type="sldNum" sz="quarter" idx="5"/>
          </p:nvPr>
        </p:nvSpPr>
        <p:spPr/>
        <p:txBody>
          <a:bodyPr/>
          <a:lstStyle/>
          <a:p>
            <a:fld id="{1DBF815B-B2C3-41A0-BF16-E5DFE2BE2CCF}" type="slidenum">
              <a:rPr lang="en-US" smtClean="0"/>
              <a:t>8</a:t>
            </a:fld>
            <a:endParaRPr lang="en-US"/>
          </a:p>
        </p:txBody>
      </p:sp>
    </p:spTree>
    <p:extLst>
      <p:ext uri="{BB962C8B-B14F-4D97-AF65-F5344CB8AC3E}">
        <p14:creationId xmlns:p14="http://schemas.microsoft.com/office/powerpoint/2010/main" val="109239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which icon is represented most, you will get one of two endings. Endings will be illustrations with expositional dialogue pertaining to the three story pillars, similar to the intro.</a:t>
            </a:r>
          </a:p>
        </p:txBody>
      </p:sp>
      <p:sp>
        <p:nvSpPr>
          <p:cNvPr id="4" name="Slide Number Placeholder 3"/>
          <p:cNvSpPr>
            <a:spLocks noGrp="1"/>
          </p:cNvSpPr>
          <p:nvPr>
            <p:ph type="sldNum" sz="quarter" idx="5"/>
          </p:nvPr>
        </p:nvSpPr>
        <p:spPr/>
        <p:txBody>
          <a:bodyPr/>
          <a:lstStyle/>
          <a:p>
            <a:fld id="{1DBF815B-B2C3-41A0-BF16-E5DFE2BE2CCF}" type="slidenum">
              <a:rPr lang="en-US" smtClean="0"/>
              <a:t>9</a:t>
            </a:fld>
            <a:endParaRPr lang="en-US"/>
          </a:p>
        </p:txBody>
      </p:sp>
    </p:spTree>
    <p:extLst>
      <p:ext uri="{BB962C8B-B14F-4D97-AF65-F5344CB8AC3E}">
        <p14:creationId xmlns:p14="http://schemas.microsoft.com/office/powerpoint/2010/main" val="336463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10/12/2018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10/12/2018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DA6E-8157-4E65-8265-7A47B2F9260A}"/>
              </a:ext>
            </a:extLst>
          </p:cNvPr>
          <p:cNvSpPr>
            <a:spLocks noGrp="1"/>
          </p:cNvSpPr>
          <p:nvPr>
            <p:ph type="ctrTitle"/>
          </p:nvPr>
        </p:nvSpPr>
        <p:spPr/>
        <p:txBody>
          <a:bodyPr/>
          <a:lstStyle/>
          <a:p>
            <a:r>
              <a:rPr lang="en-US" dirty="0"/>
              <a:t>THE END IS NEAR!</a:t>
            </a:r>
          </a:p>
        </p:txBody>
      </p:sp>
      <p:sp>
        <p:nvSpPr>
          <p:cNvPr id="3" name="Subtitle 2">
            <a:extLst>
              <a:ext uri="{FF2B5EF4-FFF2-40B4-BE49-F238E27FC236}">
                <a16:creationId xmlns:a16="http://schemas.microsoft.com/office/drawing/2014/main" id="{CB4D95A4-974B-43F4-BFF8-DA77593F66A7}"/>
              </a:ext>
            </a:extLst>
          </p:cNvPr>
          <p:cNvSpPr>
            <a:spLocks noGrp="1"/>
          </p:cNvSpPr>
          <p:nvPr>
            <p:ph type="subTitle" idx="1"/>
          </p:nvPr>
        </p:nvSpPr>
        <p:spPr/>
        <p:txBody>
          <a:bodyPr/>
          <a:lstStyle/>
          <a:p>
            <a:r>
              <a:rPr lang="en-US" dirty="0"/>
              <a:t>Joshua Drouillard</a:t>
            </a:r>
          </a:p>
        </p:txBody>
      </p:sp>
    </p:spTree>
    <p:extLst>
      <p:ext uri="{BB962C8B-B14F-4D97-AF65-F5344CB8AC3E}">
        <p14:creationId xmlns:p14="http://schemas.microsoft.com/office/powerpoint/2010/main" val="302956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C9A4-6ADA-4D36-93C6-D249717524EB}"/>
              </a:ext>
            </a:extLst>
          </p:cNvPr>
          <p:cNvSpPr>
            <a:spLocks noGrp="1"/>
          </p:cNvSpPr>
          <p:nvPr>
            <p:ph type="title"/>
          </p:nvPr>
        </p:nvSpPr>
        <p:spPr>
          <a:xfrm>
            <a:off x="1724956" y="145389"/>
            <a:ext cx="9291215" cy="1049235"/>
          </a:xfrm>
        </p:spPr>
        <p:txBody>
          <a:bodyPr/>
          <a:lstStyle/>
          <a:p>
            <a:r>
              <a:rPr lang="en-US" dirty="0"/>
              <a:t>Environment Block In</a:t>
            </a:r>
          </a:p>
        </p:txBody>
      </p:sp>
      <p:pic>
        <p:nvPicPr>
          <p:cNvPr id="6" name="Picture 5">
            <a:extLst>
              <a:ext uri="{FF2B5EF4-FFF2-40B4-BE49-F238E27FC236}">
                <a16:creationId xmlns:a16="http://schemas.microsoft.com/office/drawing/2014/main" id="{2268FBDD-696D-4916-B2F4-40CBB637205E}"/>
              </a:ext>
            </a:extLst>
          </p:cNvPr>
          <p:cNvPicPr>
            <a:picLocks noChangeAspect="1"/>
          </p:cNvPicPr>
          <p:nvPr/>
        </p:nvPicPr>
        <p:blipFill>
          <a:blip r:embed="rId3"/>
          <a:stretch>
            <a:fillRect/>
          </a:stretch>
        </p:blipFill>
        <p:spPr>
          <a:xfrm>
            <a:off x="1217775" y="3499473"/>
            <a:ext cx="4008423" cy="2425420"/>
          </a:xfrm>
          <a:prstGeom prst="rect">
            <a:avLst/>
          </a:prstGeom>
        </p:spPr>
      </p:pic>
      <p:pic>
        <p:nvPicPr>
          <p:cNvPr id="10" name="Picture 9">
            <a:extLst>
              <a:ext uri="{FF2B5EF4-FFF2-40B4-BE49-F238E27FC236}">
                <a16:creationId xmlns:a16="http://schemas.microsoft.com/office/drawing/2014/main" id="{4D4F6422-296E-4CAA-8EA4-B13771F1D602}"/>
              </a:ext>
            </a:extLst>
          </p:cNvPr>
          <p:cNvPicPr>
            <a:picLocks noChangeAspect="1"/>
          </p:cNvPicPr>
          <p:nvPr/>
        </p:nvPicPr>
        <p:blipFill>
          <a:blip r:embed="rId4"/>
          <a:stretch>
            <a:fillRect/>
          </a:stretch>
        </p:blipFill>
        <p:spPr>
          <a:xfrm>
            <a:off x="1230471" y="1194624"/>
            <a:ext cx="4008423" cy="2091524"/>
          </a:xfrm>
          <a:prstGeom prst="rect">
            <a:avLst/>
          </a:prstGeom>
        </p:spPr>
      </p:pic>
      <p:pic>
        <p:nvPicPr>
          <p:cNvPr id="4" name="Picture 3">
            <a:extLst>
              <a:ext uri="{FF2B5EF4-FFF2-40B4-BE49-F238E27FC236}">
                <a16:creationId xmlns:a16="http://schemas.microsoft.com/office/drawing/2014/main" id="{B3CBD795-8700-4BAE-8938-CA90D5056B36}"/>
              </a:ext>
            </a:extLst>
          </p:cNvPr>
          <p:cNvPicPr>
            <a:picLocks noChangeAspect="1"/>
          </p:cNvPicPr>
          <p:nvPr/>
        </p:nvPicPr>
        <p:blipFill>
          <a:blip r:embed="rId5"/>
          <a:stretch>
            <a:fillRect/>
          </a:stretch>
        </p:blipFill>
        <p:spPr>
          <a:xfrm>
            <a:off x="7077641" y="1527057"/>
            <a:ext cx="4246262" cy="3284964"/>
          </a:xfrm>
          <a:prstGeom prst="rect">
            <a:avLst/>
          </a:prstGeom>
        </p:spPr>
      </p:pic>
      <p:cxnSp>
        <p:nvCxnSpPr>
          <p:cNvPr id="15" name="Straight Arrow Connector 14">
            <a:extLst>
              <a:ext uri="{FF2B5EF4-FFF2-40B4-BE49-F238E27FC236}">
                <a16:creationId xmlns:a16="http://schemas.microsoft.com/office/drawing/2014/main" id="{F848184E-5DC9-4C57-AFE5-B61062F92DF3}"/>
              </a:ext>
            </a:extLst>
          </p:cNvPr>
          <p:cNvCxnSpPr>
            <a:cxnSpLocks/>
          </p:cNvCxnSpPr>
          <p:nvPr/>
        </p:nvCxnSpPr>
        <p:spPr>
          <a:xfrm>
            <a:off x="4213503" y="2356487"/>
            <a:ext cx="3625480" cy="10725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DF023AC-240A-43C0-84E4-D66B2BC3268E}"/>
              </a:ext>
            </a:extLst>
          </p:cNvPr>
          <p:cNvCxnSpPr>
            <a:cxnSpLocks/>
          </p:cNvCxnSpPr>
          <p:nvPr/>
        </p:nvCxnSpPr>
        <p:spPr>
          <a:xfrm flipV="1">
            <a:off x="4003829" y="4258431"/>
            <a:ext cx="4722921" cy="4537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6C5D3E-2BA1-4C14-8A45-E7CDBF39CC9E}"/>
              </a:ext>
            </a:extLst>
          </p:cNvPr>
          <p:cNvSpPr txBox="1"/>
          <p:nvPr/>
        </p:nvSpPr>
        <p:spPr>
          <a:xfrm>
            <a:off x="1230471" y="2762928"/>
            <a:ext cx="1390124" cy="523220"/>
          </a:xfrm>
          <a:prstGeom prst="rect">
            <a:avLst/>
          </a:prstGeom>
          <a:noFill/>
        </p:spPr>
        <p:txBody>
          <a:bodyPr wrap="none" rtlCol="0">
            <a:spAutoFit/>
          </a:bodyPr>
          <a:lstStyle/>
          <a:p>
            <a:r>
              <a:rPr lang="en-US" sz="2800" dirty="0">
                <a:solidFill>
                  <a:schemeClr val="accent1"/>
                </a:solidFill>
              </a:rPr>
              <a:t>Char 1.</a:t>
            </a:r>
          </a:p>
        </p:txBody>
      </p:sp>
      <p:sp>
        <p:nvSpPr>
          <p:cNvPr id="23" name="TextBox 22">
            <a:extLst>
              <a:ext uri="{FF2B5EF4-FFF2-40B4-BE49-F238E27FC236}">
                <a16:creationId xmlns:a16="http://schemas.microsoft.com/office/drawing/2014/main" id="{2A0328FE-0937-4947-84C3-BE7E3B0D3D50}"/>
              </a:ext>
            </a:extLst>
          </p:cNvPr>
          <p:cNvSpPr txBox="1"/>
          <p:nvPr/>
        </p:nvSpPr>
        <p:spPr>
          <a:xfrm>
            <a:off x="1230471" y="5401673"/>
            <a:ext cx="1390124" cy="523220"/>
          </a:xfrm>
          <a:prstGeom prst="rect">
            <a:avLst/>
          </a:prstGeom>
          <a:noFill/>
        </p:spPr>
        <p:txBody>
          <a:bodyPr wrap="none" rtlCol="0">
            <a:spAutoFit/>
          </a:bodyPr>
          <a:lstStyle/>
          <a:p>
            <a:r>
              <a:rPr lang="en-US" sz="2800" dirty="0">
                <a:solidFill>
                  <a:schemeClr val="accent1"/>
                </a:solidFill>
              </a:rPr>
              <a:t>Char 2.</a:t>
            </a:r>
          </a:p>
        </p:txBody>
      </p:sp>
    </p:spTree>
    <p:extLst>
      <p:ext uri="{BB962C8B-B14F-4D97-AF65-F5344CB8AC3E}">
        <p14:creationId xmlns:p14="http://schemas.microsoft.com/office/powerpoint/2010/main" val="28750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00B4C-80AC-43C9-9B14-0DB202F9E81C}"/>
              </a:ext>
            </a:extLst>
          </p:cNvPr>
          <p:cNvSpPr/>
          <p:nvPr/>
        </p:nvSpPr>
        <p:spPr>
          <a:xfrm>
            <a:off x="329172" y="73492"/>
            <a:ext cx="41681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50800" dist="38100" dir="2700000" algn="tl" rotWithShape="0">
                    <a:prstClr val="black">
                      <a:alpha val="40000"/>
                    </a:prstClr>
                  </a:outerShdw>
                </a:effectLst>
              </a:rPr>
              <a:t>Character 1</a:t>
            </a:r>
          </a:p>
        </p:txBody>
      </p:sp>
      <p:pic>
        <p:nvPicPr>
          <p:cNvPr id="7" name="Picture 6">
            <a:extLst>
              <a:ext uri="{FF2B5EF4-FFF2-40B4-BE49-F238E27FC236}">
                <a16:creationId xmlns:a16="http://schemas.microsoft.com/office/drawing/2014/main" id="{36F3A220-D3AE-4B37-9FDC-C5960273980E}"/>
              </a:ext>
            </a:extLst>
          </p:cNvPr>
          <p:cNvPicPr>
            <a:picLocks noChangeAspect="1"/>
          </p:cNvPicPr>
          <p:nvPr/>
        </p:nvPicPr>
        <p:blipFill>
          <a:blip r:embed="rId3"/>
          <a:stretch>
            <a:fillRect/>
          </a:stretch>
        </p:blipFill>
        <p:spPr>
          <a:xfrm>
            <a:off x="7814373" y="2612918"/>
            <a:ext cx="3084103" cy="317532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ECB5F57-9EB4-4A99-AA93-0A2BBB391541}"/>
              </a:ext>
            </a:extLst>
          </p:cNvPr>
          <p:cNvPicPr>
            <a:picLocks noChangeAspect="1"/>
          </p:cNvPicPr>
          <p:nvPr/>
        </p:nvPicPr>
        <p:blipFill>
          <a:blip r:embed="rId4"/>
          <a:stretch>
            <a:fillRect/>
          </a:stretch>
        </p:blipFill>
        <p:spPr>
          <a:xfrm>
            <a:off x="5909569" y="1069759"/>
            <a:ext cx="2737467" cy="289563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6BF49EF-713A-4EBE-8AFA-801E2D1CFE1C}"/>
              </a:ext>
            </a:extLst>
          </p:cNvPr>
          <p:cNvPicPr>
            <a:picLocks noChangeAspect="1"/>
          </p:cNvPicPr>
          <p:nvPr/>
        </p:nvPicPr>
        <p:blipFill rotWithShape="1">
          <a:blip r:embed="rId5"/>
          <a:srcRect l="19222" r="22912"/>
          <a:stretch/>
        </p:blipFill>
        <p:spPr>
          <a:xfrm>
            <a:off x="1406136" y="1069759"/>
            <a:ext cx="3648409" cy="48720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63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56AE37-C6F4-4A6D-A84E-12BFC990D17B}"/>
              </a:ext>
            </a:extLst>
          </p:cNvPr>
          <p:cNvPicPr>
            <a:picLocks noChangeAspect="1"/>
          </p:cNvPicPr>
          <p:nvPr/>
        </p:nvPicPr>
        <p:blipFill>
          <a:blip r:embed="rId3"/>
          <a:stretch>
            <a:fillRect/>
          </a:stretch>
        </p:blipFill>
        <p:spPr>
          <a:xfrm>
            <a:off x="578401" y="362097"/>
            <a:ext cx="3088488" cy="3996866"/>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DE40BE8A-CA07-4E2D-A213-C96B220C1D4B}"/>
              </a:ext>
            </a:extLst>
          </p:cNvPr>
          <p:cNvSpPr/>
          <p:nvPr/>
        </p:nvSpPr>
        <p:spPr>
          <a:xfrm>
            <a:off x="3968234" y="1015347"/>
            <a:ext cx="41681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50800" dist="38100" dir="2700000" algn="tl" rotWithShape="0">
                    <a:prstClr val="black">
                      <a:alpha val="40000"/>
                    </a:prstClr>
                  </a:outerShdw>
                </a:effectLst>
              </a:rPr>
              <a:t>Character 2</a:t>
            </a:r>
          </a:p>
        </p:txBody>
      </p:sp>
      <p:pic>
        <p:nvPicPr>
          <p:cNvPr id="6" name="Picture 5">
            <a:extLst>
              <a:ext uri="{FF2B5EF4-FFF2-40B4-BE49-F238E27FC236}">
                <a16:creationId xmlns:a16="http://schemas.microsoft.com/office/drawing/2014/main" id="{7255C97D-9A31-4BF4-A264-1D632CF11AB0}"/>
              </a:ext>
            </a:extLst>
          </p:cNvPr>
          <p:cNvPicPr>
            <a:picLocks noChangeAspect="1"/>
          </p:cNvPicPr>
          <p:nvPr/>
        </p:nvPicPr>
        <p:blipFill rotWithShape="1">
          <a:blip r:embed="rId4"/>
          <a:srcRect l="3520" t="1071" r="5253" b="39497"/>
          <a:stretch/>
        </p:blipFill>
        <p:spPr>
          <a:xfrm>
            <a:off x="3110633" y="2751309"/>
            <a:ext cx="6140832" cy="3091344"/>
          </a:xfrm>
          <a:prstGeom prst="rect">
            <a:avLst/>
          </a:prstGeom>
          <a:effectLst>
            <a:outerShdw blurRad="50800" dist="38100" dir="16200000" rotWithShape="0">
              <a:prstClr val="black">
                <a:alpha val="40000"/>
              </a:prstClr>
            </a:outerShdw>
          </a:effectLst>
        </p:spPr>
      </p:pic>
      <p:pic>
        <p:nvPicPr>
          <p:cNvPr id="8" name="Picture 7">
            <a:extLst>
              <a:ext uri="{FF2B5EF4-FFF2-40B4-BE49-F238E27FC236}">
                <a16:creationId xmlns:a16="http://schemas.microsoft.com/office/drawing/2014/main" id="{C944B059-FC47-4F5B-BE2E-4FD196886E0E}"/>
              </a:ext>
            </a:extLst>
          </p:cNvPr>
          <p:cNvPicPr>
            <a:picLocks noChangeAspect="1"/>
          </p:cNvPicPr>
          <p:nvPr/>
        </p:nvPicPr>
        <p:blipFill rotWithShape="1">
          <a:blip r:embed="rId5"/>
          <a:srcRect l="21725" t="24545" r="24659" b="14951"/>
          <a:stretch/>
        </p:blipFill>
        <p:spPr>
          <a:xfrm>
            <a:off x="8786404" y="508706"/>
            <a:ext cx="3088488" cy="2693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297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A70EB-0FB1-4507-BEAD-894D064C594A}"/>
              </a:ext>
            </a:extLst>
          </p:cNvPr>
          <p:cNvSpPr>
            <a:spLocks noGrp="1"/>
          </p:cNvSpPr>
          <p:nvPr>
            <p:ph type="title"/>
          </p:nvPr>
        </p:nvSpPr>
        <p:spPr>
          <a:xfrm>
            <a:off x="1447181" y="312345"/>
            <a:ext cx="9295603" cy="1056319"/>
          </a:xfrm>
        </p:spPr>
        <p:txBody>
          <a:bodyPr/>
          <a:lstStyle/>
          <a:p>
            <a:r>
              <a:rPr lang="en-US" sz="4000" dirty="0"/>
              <a:t>Calendar</a:t>
            </a:r>
            <a:endParaRPr lang="en-US" dirty="0"/>
          </a:p>
        </p:txBody>
      </p:sp>
      <p:sp>
        <p:nvSpPr>
          <p:cNvPr id="3" name="Text Placeholder 2">
            <a:extLst>
              <a:ext uri="{FF2B5EF4-FFF2-40B4-BE49-F238E27FC236}">
                <a16:creationId xmlns:a16="http://schemas.microsoft.com/office/drawing/2014/main" id="{A24B8A39-DC52-40A2-B158-E0116A71FEAD}"/>
              </a:ext>
            </a:extLst>
          </p:cNvPr>
          <p:cNvSpPr>
            <a:spLocks noGrp="1"/>
          </p:cNvSpPr>
          <p:nvPr>
            <p:ph type="body" idx="1"/>
          </p:nvPr>
        </p:nvSpPr>
        <p:spPr>
          <a:xfrm>
            <a:off x="1445156" y="865450"/>
            <a:ext cx="4488794" cy="801943"/>
          </a:xfrm>
        </p:spPr>
        <p:txBody>
          <a:bodyPr/>
          <a:lstStyle/>
          <a:p>
            <a:r>
              <a:rPr lang="en-US" dirty="0"/>
              <a:t>Original</a:t>
            </a:r>
          </a:p>
        </p:txBody>
      </p:sp>
      <p:sp>
        <p:nvSpPr>
          <p:cNvPr id="4" name="Content Placeholder 3">
            <a:extLst>
              <a:ext uri="{FF2B5EF4-FFF2-40B4-BE49-F238E27FC236}">
                <a16:creationId xmlns:a16="http://schemas.microsoft.com/office/drawing/2014/main" id="{95BD4CAB-5473-41AE-A8AB-D467C67B264B}"/>
              </a:ext>
            </a:extLst>
          </p:cNvPr>
          <p:cNvSpPr>
            <a:spLocks noGrp="1"/>
          </p:cNvSpPr>
          <p:nvPr>
            <p:ph sz="half" idx="2"/>
          </p:nvPr>
        </p:nvSpPr>
        <p:spPr>
          <a:xfrm>
            <a:off x="1445156" y="1670171"/>
            <a:ext cx="4488794" cy="3478878"/>
          </a:xfrm>
        </p:spPr>
        <p:txBody>
          <a:bodyPr>
            <a:normAutofit/>
          </a:bodyPr>
          <a:lstStyle/>
          <a:p>
            <a:r>
              <a:rPr lang="en-US" sz="1800" dirty="0"/>
              <a:t>Environment Block In/Basic Interactivity</a:t>
            </a:r>
          </a:p>
          <a:p>
            <a:r>
              <a:rPr lang="en-US" sz="1800" dirty="0"/>
              <a:t>Character 1</a:t>
            </a:r>
          </a:p>
          <a:p>
            <a:r>
              <a:rPr lang="en-US" sz="1800" dirty="0"/>
              <a:t>Character 2</a:t>
            </a:r>
          </a:p>
          <a:p>
            <a:r>
              <a:rPr lang="en-US" sz="1800" dirty="0"/>
              <a:t>Character 3</a:t>
            </a:r>
          </a:p>
          <a:p>
            <a:r>
              <a:rPr lang="en-US" sz="1800" dirty="0"/>
              <a:t>Character 4</a:t>
            </a:r>
          </a:p>
          <a:p>
            <a:r>
              <a:rPr lang="en-US" sz="1800" dirty="0"/>
              <a:t>Finalize Environment</a:t>
            </a:r>
          </a:p>
          <a:p>
            <a:endParaRPr lang="en-US" dirty="0"/>
          </a:p>
        </p:txBody>
      </p:sp>
      <p:sp>
        <p:nvSpPr>
          <p:cNvPr id="5" name="Text Placeholder 4">
            <a:extLst>
              <a:ext uri="{FF2B5EF4-FFF2-40B4-BE49-F238E27FC236}">
                <a16:creationId xmlns:a16="http://schemas.microsoft.com/office/drawing/2014/main" id="{22F58577-1F8A-4B86-BD05-336D34206538}"/>
              </a:ext>
            </a:extLst>
          </p:cNvPr>
          <p:cNvSpPr>
            <a:spLocks noGrp="1"/>
          </p:cNvSpPr>
          <p:nvPr>
            <p:ph type="body" sz="quarter" idx="3"/>
          </p:nvPr>
        </p:nvSpPr>
        <p:spPr>
          <a:xfrm>
            <a:off x="6253990" y="868904"/>
            <a:ext cx="4488794" cy="802237"/>
          </a:xfrm>
        </p:spPr>
        <p:txBody>
          <a:bodyPr/>
          <a:lstStyle/>
          <a:p>
            <a:r>
              <a:rPr lang="en-US" dirty="0"/>
              <a:t>Updated</a:t>
            </a:r>
          </a:p>
        </p:txBody>
      </p:sp>
      <p:sp>
        <p:nvSpPr>
          <p:cNvPr id="6" name="Content Placeholder 5">
            <a:extLst>
              <a:ext uri="{FF2B5EF4-FFF2-40B4-BE49-F238E27FC236}">
                <a16:creationId xmlns:a16="http://schemas.microsoft.com/office/drawing/2014/main" id="{88D40233-1DB5-4A35-B27C-0CF22DA5715E}"/>
              </a:ext>
            </a:extLst>
          </p:cNvPr>
          <p:cNvSpPr>
            <a:spLocks noGrp="1"/>
          </p:cNvSpPr>
          <p:nvPr>
            <p:ph sz="quarter" idx="4"/>
          </p:nvPr>
        </p:nvSpPr>
        <p:spPr>
          <a:xfrm>
            <a:off x="6253990" y="1667391"/>
            <a:ext cx="4488794" cy="3943295"/>
          </a:xfrm>
        </p:spPr>
        <p:txBody>
          <a:bodyPr>
            <a:noAutofit/>
          </a:bodyPr>
          <a:lstStyle/>
          <a:p>
            <a:r>
              <a:rPr lang="en-US" sz="1800" dirty="0">
                <a:solidFill>
                  <a:srgbClr val="00B050"/>
                </a:solidFill>
              </a:rPr>
              <a:t>Environment Block In</a:t>
            </a:r>
          </a:p>
          <a:p>
            <a:r>
              <a:rPr lang="en-US" sz="1800" dirty="0">
                <a:solidFill>
                  <a:srgbClr val="FFFF00"/>
                </a:solidFill>
              </a:rPr>
              <a:t>Character 1</a:t>
            </a:r>
          </a:p>
          <a:p>
            <a:pPr lvl="1"/>
            <a:r>
              <a:rPr lang="en-US" dirty="0">
                <a:solidFill>
                  <a:srgbClr val="00B050"/>
                </a:solidFill>
              </a:rPr>
              <a:t>Sculpt</a:t>
            </a:r>
          </a:p>
          <a:p>
            <a:pPr lvl="1"/>
            <a:r>
              <a:rPr lang="en-US" dirty="0" err="1">
                <a:solidFill>
                  <a:srgbClr val="FFFF00"/>
                </a:solidFill>
              </a:rPr>
              <a:t>Retop</a:t>
            </a:r>
            <a:endParaRPr lang="en-US" dirty="0">
              <a:solidFill>
                <a:srgbClr val="FFFF00"/>
              </a:solidFill>
            </a:endParaRPr>
          </a:p>
          <a:p>
            <a:pPr lvl="1"/>
            <a:r>
              <a:rPr lang="en-US" dirty="0"/>
              <a:t>Texture</a:t>
            </a:r>
          </a:p>
          <a:p>
            <a:pPr lvl="1"/>
            <a:r>
              <a:rPr lang="en-US" dirty="0"/>
              <a:t>Animate</a:t>
            </a:r>
          </a:p>
          <a:p>
            <a:r>
              <a:rPr lang="en-US" sz="1800" dirty="0">
                <a:solidFill>
                  <a:srgbClr val="FFFF00"/>
                </a:solidFill>
              </a:rPr>
              <a:t>Basic Interactivity</a:t>
            </a:r>
          </a:p>
          <a:p>
            <a:r>
              <a:rPr lang="en-US" sz="1800" dirty="0"/>
              <a:t>Character 2</a:t>
            </a:r>
          </a:p>
          <a:p>
            <a:r>
              <a:rPr lang="en-US" sz="1800" dirty="0"/>
              <a:t>Illustrations for Exposition/Endings</a:t>
            </a:r>
          </a:p>
          <a:p>
            <a:r>
              <a:rPr lang="en-US" sz="1800" dirty="0"/>
              <a:t>Finalize Environment</a:t>
            </a:r>
          </a:p>
        </p:txBody>
      </p:sp>
    </p:spTree>
    <p:extLst>
      <p:ext uri="{BB962C8B-B14F-4D97-AF65-F5344CB8AC3E}">
        <p14:creationId xmlns:p14="http://schemas.microsoft.com/office/powerpoint/2010/main" val="151183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56A5-145E-469B-81BC-141CCCBC838B}"/>
              </a:ext>
            </a:extLst>
          </p:cNvPr>
          <p:cNvSpPr>
            <a:spLocks noGrp="1"/>
          </p:cNvSpPr>
          <p:nvPr>
            <p:ph type="title"/>
          </p:nvPr>
        </p:nvSpPr>
        <p:spPr>
          <a:xfrm>
            <a:off x="1450390" y="242194"/>
            <a:ext cx="9291215" cy="1049235"/>
          </a:xfrm>
        </p:spPr>
        <p:txBody>
          <a:bodyPr/>
          <a:lstStyle/>
          <a:p>
            <a:r>
              <a:rPr lang="en-US" dirty="0"/>
              <a:t>Gallery Set Up</a:t>
            </a:r>
          </a:p>
        </p:txBody>
      </p:sp>
      <p:pic>
        <p:nvPicPr>
          <p:cNvPr id="4" name="Picture 3">
            <a:extLst>
              <a:ext uri="{FF2B5EF4-FFF2-40B4-BE49-F238E27FC236}">
                <a16:creationId xmlns:a16="http://schemas.microsoft.com/office/drawing/2014/main" id="{A7E6791A-CF8F-48CB-92AD-A771FD62C427}"/>
              </a:ext>
            </a:extLst>
          </p:cNvPr>
          <p:cNvPicPr>
            <a:picLocks noChangeAspect="1"/>
          </p:cNvPicPr>
          <p:nvPr/>
        </p:nvPicPr>
        <p:blipFill>
          <a:blip r:embed="rId3"/>
          <a:stretch>
            <a:fillRect/>
          </a:stretch>
        </p:blipFill>
        <p:spPr>
          <a:xfrm>
            <a:off x="3044692" y="1174869"/>
            <a:ext cx="6102609" cy="4715652"/>
          </a:xfrm>
          <a:prstGeom prst="rect">
            <a:avLst/>
          </a:prstGeom>
        </p:spPr>
      </p:pic>
    </p:spTree>
    <p:extLst>
      <p:ext uri="{BB962C8B-B14F-4D97-AF65-F5344CB8AC3E}">
        <p14:creationId xmlns:p14="http://schemas.microsoft.com/office/powerpoint/2010/main" val="150684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A7DB2-B553-48BF-8CB3-7393A14F9C6E}"/>
              </a:ext>
            </a:extLst>
          </p:cNvPr>
          <p:cNvSpPr/>
          <p:nvPr/>
        </p:nvSpPr>
        <p:spPr>
          <a:xfrm>
            <a:off x="3808739" y="1571672"/>
            <a:ext cx="4574521" cy="2585323"/>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a:p>
            <a:pPr algn="ct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FEEDBACK?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9154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051-578E-48D7-B2DD-84D8720F70A3}"/>
              </a:ext>
            </a:extLst>
          </p:cNvPr>
          <p:cNvSpPr>
            <a:spLocks noGrp="1"/>
          </p:cNvSpPr>
          <p:nvPr>
            <p:ph type="title"/>
          </p:nvPr>
        </p:nvSpPr>
        <p:spPr>
          <a:xfrm>
            <a:off x="1918683" y="691123"/>
            <a:ext cx="8643154" cy="1969007"/>
          </a:xfrm>
        </p:spPr>
        <p:txBody>
          <a:bodyPr>
            <a:normAutofit/>
          </a:bodyPr>
          <a:lstStyle/>
          <a:p>
            <a:r>
              <a:rPr lang="en-US" sz="6600" dirty="0"/>
              <a:t>What is it?</a:t>
            </a:r>
          </a:p>
        </p:txBody>
      </p:sp>
      <p:pic>
        <p:nvPicPr>
          <p:cNvPr id="4" name="Picture 3">
            <a:extLst>
              <a:ext uri="{FF2B5EF4-FFF2-40B4-BE49-F238E27FC236}">
                <a16:creationId xmlns:a16="http://schemas.microsoft.com/office/drawing/2014/main" id="{A6A00DF5-69B4-4E90-B91F-5F09D0059367}"/>
              </a:ext>
            </a:extLst>
          </p:cNvPr>
          <p:cNvPicPr>
            <a:picLocks noChangeAspect="1"/>
          </p:cNvPicPr>
          <p:nvPr/>
        </p:nvPicPr>
        <p:blipFill>
          <a:blip r:embed="rId3"/>
          <a:stretch>
            <a:fillRect/>
          </a:stretch>
        </p:blipFill>
        <p:spPr>
          <a:xfrm>
            <a:off x="8057478" y="3132863"/>
            <a:ext cx="3685369" cy="2847785"/>
          </a:xfrm>
          <a:prstGeom prst="rect">
            <a:avLst/>
          </a:prstGeom>
        </p:spPr>
      </p:pic>
      <p:pic>
        <p:nvPicPr>
          <p:cNvPr id="5" name="Picture 4">
            <a:extLst>
              <a:ext uri="{FF2B5EF4-FFF2-40B4-BE49-F238E27FC236}">
                <a16:creationId xmlns:a16="http://schemas.microsoft.com/office/drawing/2014/main" id="{DAB29001-852E-41CA-AB15-73A695B966A8}"/>
              </a:ext>
            </a:extLst>
          </p:cNvPr>
          <p:cNvPicPr>
            <a:picLocks noChangeAspect="1"/>
          </p:cNvPicPr>
          <p:nvPr/>
        </p:nvPicPr>
        <p:blipFill rotWithShape="1">
          <a:blip r:embed="rId4"/>
          <a:srcRect l="19222" r="22912"/>
          <a:stretch/>
        </p:blipFill>
        <p:spPr>
          <a:xfrm>
            <a:off x="4931648" y="3132862"/>
            <a:ext cx="2617224" cy="349499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61427A2-8AE1-462F-AE2E-C18D2369B6A0}"/>
              </a:ext>
            </a:extLst>
          </p:cNvPr>
          <p:cNvPicPr>
            <a:picLocks noChangeAspect="1"/>
          </p:cNvPicPr>
          <p:nvPr/>
        </p:nvPicPr>
        <p:blipFill>
          <a:blip r:embed="rId5"/>
          <a:stretch>
            <a:fillRect/>
          </a:stretch>
        </p:blipFill>
        <p:spPr>
          <a:xfrm>
            <a:off x="831050" y="3132862"/>
            <a:ext cx="3685369" cy="2847785"/>
          </a:xfrm>
          <a:prstGeom prst="rect">
            <a:avLst/>
          </a:prstGeom>
        </p:spPr>
      </p:pic>
    </p:spTree>
    <p:extLst>
      <p:ext uri="{BB962C8B-B14F-4D97-AF65-F5344CB8AC3E}">
        <p14:creationId xmlns:p14="http://schemas.microsoft.com/office/powerpoint/2010/main" val="12991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4DB6-F1B0-458A-8735-4EB80EF582DA}"/>
              </a:ext>
            </a:extLst>
          </p:cNvPr>
          <p:cNvSpPr>
            <a:spLocks noGrp="1"/>
          </p:cNvSpPr>
          <p:nvPr>
            <p:ph type="title"/>
          </p:nvPr>
        </p:nvSpPr>
        <p:spPr/>
        <p:txBody>
          <a:bodyPr/>
          <a:lstStyle/>
          <a:p>
            <a:r>
              <a:rPr lang="en-US" dirty="0"/>
              <a:t>3 Story Factors</a:t>
            </a:r>
          </a:p>
        </p:txBody>
      </p:sp>
      <p:pic>
        <p:nvPicPr>
          <p:cNvPr id="3" name="Picture 2">
            <a:extLst>
              <a:ext uri="{FF2B5EF4-FFF2-40B4-BE49-F238E27FC236}">
                <a16:creationId xmlns:a16="http://schemas.microsoft.com/office/drawing/2014/main" id="{6B751BDF-2D13-4BA6-BEC1-214E82D75D73}"/>
              </a:ext>
            </a:extLst>
          </p:cNvPr>
          <p:cNvPicPr>
            <a:picLocks noChangeAspect="1"/>
          </p:cNvPicPr>
          <p:nvPr/>
        </p:nvPicPr>
        <p:blipFill rotWithShape="1">
          <a:blip r:embed="rId3"/>
          <a:srcRect l="12965" t="13334" r="8540" b="10309"/>
          <a:stretch/>
        </p:blipFill>
        <p:spPr>
          <a:xfrm>
            <a:off x="1096472" y="2495058"/>
            <a:ext cx="3499128" cy="2630264"/>
          </a:xfrm>
          <a:prstGeom prst="rect">
            <a:avLst/>
          </a:prstGeom>
        </p:spPr>
      </p:pic>
      <p:pic>
        <p:nvPicPr>
          <p:cNvPr id="4" name="Picture 3">
            <a:extLst>
              <a:ext uri="{FF2B5EF4-FFF2-40B4-BE49-F238E27FC236}">
                <a16:creationId xmlns:a16="http://schemas.microsoft.com/office/drawing/2014/main" id="{8352419E-01E9-42C4-AAEE-FACD8EFEBD97}"/>
              </a:ext>
            </a:extLst>
          </p:cNvPr>
          <p:cNvPicPr>
            <a:picLocks noChangeAspect="1"/>
          </p:cNvPicPr>
          <p:nvPr/>
        </p:nvPicPr>
        <p:blipFill rotWithShape="1">
          <a:blip r:embed="rId4"/>
          <a:srcRect l="22950" t="2474" r="17887" b="3093"/>
          <a:stretch/>
        </p:blipFill>
        <p:spPr>
          <a:xfrm>
            <a:off x="4933102" y="2167742"/>
            <a:ext cx="2663300" cy="3284896"/>
          </a:xfrm>
          <a:prstGeom prst="rect">
            <a:avLst/>
          </a:prstGeom>
        </p:spPr>
      </p:pic>
      <p:pic>
        <p:nvPicPr>
          <p:cNvPr id="6" name="Picture 5">
            <a:extLst>
              <a:ext uri="{FF2B5EF4-FFF2-40B4-BE49-F238E27FC236}">
                <a16:creationId xmlns:a16="http://schemas.microsoft.com/office/drawing/2014/main" id="{3B42BB53-469C-4C05-BA47-63965AB31ED1}"/>
              </a:ext>
            </a:extLst>
          </p:cNvPr>
          <p:cNvPicPr>
            <a:picLocks noChangeAspect="1"/>
          </p:cNvPicPr>
          <p:nvPr/>
        </p:nvPicPr>
        <p:blipFill rotWithShape="1">
          <a:blip r:embed="rId5"/>
          <a:srcRect l="21889" t="11731" r="11513" b="6117"/>
          <a:stretch/>
        </p:blipFill>
        <p:spPr>
          <a:xfrm>
            <a:off x="7933904" y="2332366"/>
            <a:ext cx="3273471" cy="3120272"/>
          </a:xfrm>
          <a:prstGeom prst="rect">
            <a:avLst/>
          </a:prstGeom>
        </p:spPr>
      </p:pic>
      <p:sp>
        <p:nvSpPr>
          <p:cNvPr id="7" name="TextBox 6">
            <a:extLst>
              <a:ext uri="{FF2B5EF4-FFF2-40B4-BE49-F238E27FC236}">
                <a16:creationId xmlns:a16="http://schemas.microsoft.com/office/drawing/2014/main" id="{12708BBC-DCF8-490E-BE30-7DD83488EABA}"/>
              </a:ext>
            </a:extLst>
          </p:cNvPr>
          <p:cNvSpPr txBox="1"/>
          <p:nvPr/>
        </p:nvSpPr>
        <p:spPr>
          <a:xfrm>
            <a:off x="1096472" y="2495058"/>
            <a:ext cx="1197507" cy="369332"/>
          </a:xfrm>
          <a:prstGeom prst="rect">
            <a:avLst/>
          </a:prstGeom>
          <a:noFill/>
        </p:spPr>
        <p:txBody>
          <a:bodyPr wrap="none" rtlCol="0">
            <a:spAutoFit/>
          </a:bodyPr>
          <a:lstStyle/>
          <a:p>
            <a:r>
              <a:rPr lang="en-US" dirty="0">
                <a:solidFill>
                  <a:schemeClr val="accent1"/>
                </a:solidFill>
              </a:rPr>
              <a:t>1) Career</a:t>
            </a:r>
          </a:p>
        </p:txBody>
      </p:sp>
      <p:sp>
        <p:nvSpPr>
          <p:cNvPr id="8" name="TextBox 7">
            <a:extLst>
              <a:ext uri="{FF2B5EF4-FFF2-40B4-BE49-F238E27FC236}">
                <a16:creationId xmlns:a16="http://schemas.microsoft.com/office/drawing/2014/main" id="{DE2E2E4C-458F-4BF0-B5E0-511ECA3AE318}"/>
              </a:ext>
            </a:extLst>
          </p:cNvPr>
          <p:cNvSpPr txBox="1"/>
          <p:nvPr/>
        </p:nvSpPr>
        <p:spPr>
          <a:xfrm>
            <a:off x="4898493" y="2167742"/>
            <a:ext cx="1144224" cy="369332"/>
          </a:xfrm>
          <a:prstGeom prst="rect">
            <a:avLst/>
          </a:prstGeom>
          <a:noFill/>
        </p:spPr>
        <p:txBody>
          <a:bodyPr wrap="none" rtlCol="0">
            <a:spAutoFit/>
          </a:bodyPr>
          <a:lstStyle/>
          <a:p>
            <a:r>
              <a:rPr lang="en-US" dirty="0">
                <a:solidFill>
                  <a:schemeClr val="accent1"/>
                </a:solidFill>
              </a:rPr>
              <a:t>2) Family</a:t>
            </a:r>
          </a:p>
        </p:txBody>
      </p:sp>
      <p:sp>
        <p:nvSpPr>
          <p:cNvPr id="9" name="TextBox 8">
            <a:extLst>
              <a:ext uri="{FF2B5EF4-FFF2-40B4-BE49-F238E27FC236}">
                <a16:creationId xmlns:a16="http://schemas.microsoft.com/office/drawing/2014/main" id="{F4931F84-682A-468B-BCFE-51AD62DFC7CD}"/>
              </a:ext>
            </a:extLst>
          </p:cNvPr>
          <p:cNvSpPr txBox="1"/>
          <p:nvPr/>
        </p:nvSpPr>
        <p:spPr>
          <a:xfrm>
            <a:off x="7933904" y="2352408"/>
            <a:ext cx="1327608" cy="369332"/>
          </a:xfrm>
          <a:prstGeom prst="rect">
            <a:avLst/>
          </a:prstGeom>
          <a:noFill/>
        </p:spPr>
        <p:txBody>
          <a:bodyPr wrap="none" rtlCol="0">
            <a:spAutoFit/>
          </a:bodyPr>
          <a:lstStyle/>
          <a:p>
            <a:r>
              <a:rPr lang="en-US" dirty="0">
                <a:solidFill>
                  <a:schemeClr val="accent1"/>
                </a:solidFill>
              </a:rPr>
              <a:t>3) Readers</a:t>
            </a:r>
          </a:p>
        </p:txBody>
      </p:sp>
    </p:spTree>
    <p:extLst>
      <p:ext uri="{BB962C8B-B14F-4D97-AF65-F5344CB8AC3E}">
        <p14:creationId xmlns:p14="http://schemas.microsoft.com/office/powerpoint/2010/main" val="43426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013A21A-6440-4CD4-9FC7-9EB2C7020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9163558-A1AC-4EF3-8D90-0B5E52965223}"/>
              </a:ext>
            </a:extLst>
          </p:cNvPr>
          <p:cNvPicPr>
            <a:picLocks noChangeAspect="1"/>
          </p:cNvPicPr>
          <p:nvPr/>
        </p:nvPicPr>
        <p:blipFill>
          <a:blip r:embed="rId3"/>
          <a:stretch>
            <a:fillRect/>
          </a:stretch>
        </p:blipFill>
        <p:spPr>
          <a:xfrm>
            <a:off x="1659118" y="638"/>
            <a:ext cx="8876844" cy="6857362"/>
          </a:xfrm>
          <a:prstGeom prst="rect">
            <a:avLst/>
          </a:prstGeom>
        </p:spPr>
      </p:pic>
    </p:spTree>
    <p:extLst>
      <p:ext uri="{BB962C8B-B14F-4D97-AF65-F5344CB8AC3E}">
        <p14:creationId xmlns:p14="http://schemas.microsoft.com/office/powerpoint/2010/main" val="72743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D9EA8D-AADF-4A84-89BB-CE2A39F05CA5}"/>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101038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A3A57-06DE-4987-BFD1-92C79B23E485}"/>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50490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EE912-5354-497E-B824-3D568EAC7384}"/>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256021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52BABC-B30A-42E6-B61B-9F7BFF426351}"/>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382711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4DB6-F1B0-458A-8735-4EB80EF582DA}"/>
              </a:ext>
            </a:extLst>
          </p:cNvPr>
          <p:cNvSpPr>
            <a:spLocks noGrp="1"/>
          </p:cNvSpPr>
          <p:nvPr>
            <p:ph type="title"/>
          </p:nvPr>
        </p:nvSpPr>
        <p:spPr>
          <a:xfrm>
            <a:off x="1450392" y="307369"/>
            <a:ext cx="9291215" cy="1049235"/>
          </a:xfrm>
        </p:spPr>
        <p:txBody>
          <a:bodyPr/>
          <a:lstStyle/>
          <a:p>
            <a:r>
              <a:rPr lang="en-US" dirty="0"/>
              <a:t>3 Story Factors Ending</a:t>
            </a:r>
          </a:p>
        </p:txBody>
      </p:sp>
      <p:pic>
        <p:nvPicPr>
          <p:cNvPr id="3" name="Picture 2">
            <a:extLst>
              <a:ext uri="{FF2B5EF4-FFF2-40B4-BE49-F238E27FC236}">
                <a16:creationId xmlns:a16="http://schemas.microsoft.com/office/drawing/2014/main" id="{6B751BDF-2D13-4BA6-BEC1-214E82D75D73}"/>
              </a:ext>
            </a:extLst>
          </p:cNvPr>
          <p:cNvPicPr>
            <a:picLocks noChangeAspect="1"/>
          </p:cNvPicPr>
          <p:nvPr/>
        </p:nvPicPr>
        <p:blipFill rotWithShape="1">
          <a:blip r:embed="rId3"/>
          <a:srcRect l="28658" t="13334" r="21259" b="10309"/>
          <a:stretch/>
        </p:blipFill>
        <p:spPr>
          <a:xfrm>
            <a:off x="735077" y="3429000"/>
            <a:ext cx="1573117" cy="1853339"/>
          </a:xfrm>
          <a:prstGeom prst="rect">
            <a:avLst/>
          </a:prstGeom>
          <a:ln w="57150">
            <a:solidFill>
              <a:srgbClr val="FF0000"/>
            </a:solidFill>
          </a:ln>
        </p:spPr>
      </p:pic>
      <p:pic>
        <p:nvPicPr>
          <p:cNvPr id="4" name="Picture 3">
            <a:extLst>
              <a:ext uri="{FF2B5EF4-FFF2-40B4-BE49-F238E27FC236}">
                <a16:creationId xmlns:a16="http://schemas.microsoft.com/office/drawing/2014/main" id="{8352419E-01E9-42C4-AAEE-FACD8EFEBD97}"/>
              </a:ext>
            </a:extLst>
          </p:cNvPr>
          <p:cNvPicPr>
            <a:picLocks noChangeAspect="1"/>
          </p:cNvPicPr>
          <p:nvPr/>
        </p:nvPicPr>
        <p:blipFill rotWithShape="1">
          <a:blip r:embed="rId4"/>
          <a:srcRect l="22950" t="2475" r="17887" b="3092"/>
          <a:stretch/>
        </p:blipFill>
        <p:spPr>
          <a:xfrm>
            <a:off x="2527392" y="3505845"/>
            <a:ext cx="1440331" cy="1776494"/>
          </a:xfrm>
          <a:prstGeom prst="rect">
            <a:avLst/>
          </a:prstGeom>
          <a:ln w="57150">
            <a:solidFill>
              <a:srgbClr val="FF0000"/>
            </a:solidFill>
          </a:ln>
        </p:spPr>
      </p:pic>
      <p:pic>
        <p:nvPicPr>
          <p:cNvPr id="6" name="Picture 5">
            <a:extLst>
              <a:ext uri="{FF2B5EF4-FFF2-40B4-BE49-F238E27FC236}">
                <a16:creationId xmlns:a16="http://schemas.microsoft.com/office/drawing/2014/main" id="{3B42BB53-469C-4C05-BA47-63965AB31ED1}"/>
              </a:ext>
            </a:extLst>
          </p:cNvPr>
          <p:cNvPicPr>
            <a:picLocks noChangeAspect="1"/>
          </p:cNvPicPr>
          <p:nvPr/>
        </p:nvPicPr>
        <p:blipFill rotWithShape="1">
          <a:blip r:embed="rId5"/>
          <a:srcRect l="21889" t="11731" r="11513" b="6117"/>
          <a:stretch/>
        </p:blipFill>
        <p:spPr>
          <a:xfrm>
            <a:off x="4186921" y="3782844"/>
            <a:ext cx="1573117" cy="1499495"/>
          </a:xfrm>
          <a:prstGeom prst="rect">
            <a:avLst/>
          </a:prstGeom>
          <a:ln w="57150">
            <a:solidFill>
              <a:srgbClr val="FF0000"/>
            </a:solidFill>
          </a:ln>
        </p:spPr>
      </p:pic>
      <p:pic>
        <p:nvPicPr>
          <p:cNvPr id="10" name="Picture 9">
            <a:extLst>
              <a:ext uri="{FF2B5EF4-FFF2-40B4-BE49-F238E27FC236}">
                <a16:creationId xmlns:a16="http://schemas.microsoft.com/office/drawing/2014/main" id="{986C6116-15B8-4AEC-9182-5293820D9850}"/>
              </a:ext>
            </a:extLst>
          </p:cNvPr>
          <p:cNvPicPr>
            <a:picLocks noChangeAspect="1"/>
          </p:cNvPicPr>
          <p:nvPr/>
        </p:nvPicPr>
        <p:blipFill rotWithShape="1">
          <a:blip r:embed="rId3"/>
          <a:srcRect l="28658" t="13334" r="21259" b="10309"/>
          <a:stretch/>
        </p:blipFill>
        <p:spPr>
          <a:xfrm>
            <a:off x="6649084" y="3429000"/>
            <a:ext cx="1573117" cy="1853339"/>
          </a:xfrm>
          <a:prstGeom prst="rect">
            <a:avLst/>
          </a:prstGeom>
          <a:ln w="76200">
            <a:solidFill>
              <a:srgbClr val="92D050"/>
            </a:solidFill>
          </a:ln>
        </p:spPr>
      </p:pic>
      <p:pic>
        <p:nvPicPr>
          <p:cNvPr id="11" name="Picture 10">
            <a:extLst>
              <a:ext uri="{FF2B5EF4-FFF2-40B4-BE49-F238E27FC236}">
                <a16:creationId xmlns:a16="http://schemas.microsoft.com/office/drawing/2014/main" id="{925565EB-6D47-4FC5-BF18-4844CB043EFB}"/>
              </a:ext>
            </a:extLst>
          </p:cNvPr>
          <p:cNvPicPr>
            <a:picLocks noChangeAspect="1"/>
          </p:cNvPicPr>
          <p:nvPr/>
        </p:nvPicPr>
        <p:blipFill rotWithShape="1">
          <a:blip r:embed="rId4"/>
          <a:srcRect l="22950" t="2475" r="17887" b="3092"/>
          <a:stretch/>
        </p:blipFill>
        <p:spPr>
          <a:xfrm>
            <a:off x="8441399" y="3505845"/>
            <a:ext cx="1440331" cy="1776494"/>
          </a:xfrm>
          <a:prstGeom prst="rect">
            <a:avLst/>
          </a:prstGeom>
          <a:ln w="76200">
            <a:solidFill>
              <a:srgbClr val="92D050"/>
            </a:solidFill>
          </a:ln>
        </p:spPr>
      </p:pic>
      <p:pic>
        <p:nvPicPr>
          <p:cNvPr id="12" name="Picture 11">
            <a:extLst>
              <a:ext uri="{FF2B5EF4-FFF2-40B4-BE49-F238E27FC236}">
                <a16:creationId xmlns:a16="http://schemas.microsoft.com/office/drawing/2014/main" id="{6BA9AF91-CAE8-4A07-9969-D05123172E0E}"/>
              </a:ext>
            </a:extLst>
          </p:cNvPr>
          <p:cNvPicPr>
            <a:picLocks noChangeAspect="1"/>
          </p:cNvPicPr>
          <p:nvPr/>
        </p:nvPicPr>
        <p:blipFill rotWithShape="1">
          <a:blip r:embed="rId5"/>
          <a:srcRect l="21889" t="11731" r="11513" b="6117"/>
          <a:stretch/>
        </p:blipFill>
        <p:spPr>
          <a:xfrm>
            <a:off x="10100928" y="3782844"/>
            <a:ext cx="1573117" cy="1499495"/>
          </a:xfrm>
          <a:prstGeom prst="rect">
            <a:avLst/>
          </a:prstGeom>
          <a:ln w="76200">
            <a:solidFill>
              <a:srgbClr val="92D050"/>
            </a:solidFill>
          </a:ln>
        </p:spPr>
      </p:pic>
      <p:pic>
        <p:nvPicPr>
          <p:cNvPr id="13" name="Picture 12">
            <a:extLst>
              <a:ext uri="{FF2B5EF4-FFF2-40B4-BE49-F238E27FC236}">
                <a16:creationId xmlns:a16="http://schemas.microsoft.com/office/drawing/2014/main" id="{81739F32-0954-49A2-BDE2-8A1A9ECB4985}"/>
              </a:ext>
            </a:extLst>
          </p:cNvPr>
          <p:cNvPicPr>
            <a:picLocks noChangeAspect="1"/>
          </p:cNvPicPr>
          <p:nvPr/>
        </p:nvPicPr>
        <p:blipFill rotWithShape="1">
          <a:blip r:embed="rId6"/>
          <a:srcRect t="67277" b="9630"/>
          <a:stretch/>
        </p:blipFill>
        <p:spPr>
          <a:xfrm>
            <a:off x="3303751" y="1232068"/>
            <a:ext cx="5584498" cy="996524"/>
          </a:xfrm>
          <a:prstGeom prst="rect">
            <a:avLst/>
          </a:prstGeom>
          <a:ln w="57150">
            <a:solidFill>
              <a:schemeClr val="accent1"/>
            </a:solidFill>
          </a:ln>
        </p:spPr>
      </p:pic>
      <p:sp>
        <p:nvSpPr>
          <p:cNvPr id="5" name="TextBox 4">
            <a:extLst>
              <a:ext uri="{FF2B5EF4-FFF2-40B4-BE49-F238E27FC236}">
                <a16:creationId xmlns:a16="http://schemas.microsoft.com/office/drawing/2014/main" id="{A4ED3380-10D2-4564-8ADE-EB8B29B2F1C8}"/>
              </a:ext>
            </a:extLst>
          </p:cNvPr>
          <p:cNvSpPr txBox="1"/>
          <p:nvPr/>
        </p:nvSpPr>
        <p:spPr>
          <a:xfrm>
            <a:off x="2965141" y="5302766"/>
            <a:ext cx="434734"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a:solidFill>
                  <a:srgbClr val="FF0000"/>
                </a:solidFill>
              </a:rPr>
              <a:t>$</a:t>
            </a:r>
          </a:p>
        </p:txBody>
      </p:sp>
      <p:cxnSp>
        <p:nvCxnSpPr>
          <p:cNvPr id="15" name="Connector: Elbow 14">
            <a:extLst>
              <a:ext uri="{FF2B5EF4-FFF2-40B4-BE49-F238E27FC236}">
                <a16:creationId xmlns:a16="http://schemas.microsoft.com/office/drawing/2014/main" id="{A59B316A-670C-45A3-99ED-6CC62274A5D4}"/>
              </a:ext>
            </a:extLst>
          </p:cNvPr>
          <p:cNvCxnSpPr>
            <a:cxnSpLocks/>
            <a:stCxn id="13" idx="2"/>
            <a:endCxn id="18" idx="0"/>
          </p:cNvCxnSpPr>
          <p:nvPr/>
        </p:nvCxnSpPr>
        <p:spPr>
          <a:xfrm rot="5400000">
            <a:off x="4219143" y="1276433"/>
            <a:ext cx="924699" cy="2829017"/>
          </a:xfrm>
          <a:prstGeom prst="bentConnector3">
            <a:avLst>
              <a:gd name="adj1" fmla="val 50000"/>
            </a:avLst>
          </a:prstGeom>
          <a:ln w="762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48ADA8D-3587-4951-AC4B-C9F685FF2EDE}"/>
              </a:ext>
            </a:extLst>
          </p:cNvPr>
          <p:cNvSpPr/>
          <p:nvPr/>
        </p:nvSpPr>
        <p:spPr>
          <a:xfrm>
            <a:off x="603682" y="3153291"/>
            <a:ext cx="5326601" cy="28746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F3A93C-B5FE-4CC8-B28F-EED238E7E061}"/>
              </a:ext>
            </a:extLst>
          </p:cNvPr>
          <p:cNvSpPr/>
          <p:nvPr/>
        </p:nvSpPr>
        <p:spPr>
          <a:xfrm>
            <a:off x="6498263" y="3145471"/>
            <a:ext cx="5326601" cy="2874647"/>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F0574BC-C51C-49F2-9CF9-9EEA39ACBFF9}"/>
              </a:ext>
            </a:extLst>
          </p:cNvPr>
          <p:cNvSpPr txBox="1"/>
          <p:nvPr/>
        </p:nvSpPr>
        <p:spPr>
          <a:xfrm>
            <a:off x="8944196" y="5319547"/>
            <a:ext cx="434734"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a:solidFill>
                  <a:srgbClr val="92D050"/>
                </a:solidFill>
              </a:rPr>
              <a:t>*</a:t>
            </a:r>
          </a:p>
        </p:txBody>
      </p:sp>
    </p:spTree>
    <p:extLst>
      <p:ext uri="{BB962C8B-B14F-4D97-AF65-F5344CB8AC3E}">
        <p14:creationId xmlns:p14="http://schemas.microsoft.com/office/powerpoint/2010/main" val="27863517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746</Words>
  <Application>Microsoft Office PowerPoint</Application>
  <PresentationFormat>Widescreen</PresentationFormat>
  <Paragraphs>78</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Rockwell</vt:lpstr>
      <vt:lpstr>Gallery</vt:lpstr>
      <vt:lpstr>THE END IS NEAR!</vt:lpstr>
      <vt:lpstr>What is it?</vt:lpstr>
      <vt:lpstr>3 Story Factors</vt:lpstr>
      <vt:lpstr>PowerPoint Presentation</vt:lpstr>
      <vt:lpstr>PowerPoint Presentation</vt:lpstr>
      <vt:lpstr>PowerPoint Presentation</vt:lpstr>
      <vt:lpstr>PowerPoint Presentation</vt:lpstr>
      <vt:lpstr>PowerPoint Presentation</vt:lpstr>
      <vt:lpstr>3 Story Factors Ending</vt:lpstr>
      <vt:lpstr>Environment Block In</vt:lpstr>
      <vt:lpstr>PowerPoint Presentation</vt:lpstr>
      <vt:lpstr>PowerPoint Presentation</vt:lpstr>
      <vt:lpstr>Calendar</vt:lpstr>
      <vt:lpstr>Gallery Set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Defense</dc:title>
  <dc:creator>Joshua Drouillard</dc:creator>
  <cp:lastModifiedBy>Joshua Drouillard</cp:lastModifiedBy>
  <cp:revision>46</cp:revision>
  <dcterms:created xsi:type="dcterms:W3CDTF">2018-10-12T06:43:31Z</dcterms:created>
  <dcterms:modified xsi:type="dcterms:W3CDTF">2018-10-12T18:50:29Z</dcterms:modified>
</cp:coreProperties>
</file>