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9"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5" d="100"/>
          <a:sy n="105" d="100"/>
        </p:scale>
        <p:origin x="-16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25AE17C7-B787-4E50-994D-5E804113A1E9}" type="datetime4">
              <a:rPr lang="en-US" smtClean="0"/>
              <a:pPr/>
              <a:t>November 13, 2012</a:t>
            </a:fld>
            <a:endParaRPr lang="en-US" dirty="0"/>
          </a:p>
        </p:txBody>
      </p:sp>
      <p:sp>
        <p:nvSpPr>
          <p:cNvPr id="17" name="Slide Number Placeholder 16"/>
          <p:cNvSpPr>
            <a:spLocks noGrp="1"/>
          </p:cNvSpPr>
          <p:nvPr>
            <p:ph type="sldNum" sz="quarter" idx="11"/>
          </p:nvPr>
        </p:nvSpPr>
        <p:spPr/>
        <p:txBody>
          <a:bodyPr/>
          <a:lstStyle/>
          <a:p>
            <a:fld id="{5744759D-0EFF-4FB2-9CCE-04E00944F0FE}" type="slidenum">
              <a:rPr lang="en-US" smtClean="0"/>
              <a:pPr/>
              <a:t>‹#›</a:t>
            </a:fld>
            <a:endParaRPr lang="en-US" dirty="0"/>
          </a:p>
        </p:txBody>
      </p:sp>
      <p:sp>
        <p:nvSpPr>
          <p:cNvPr id="19" name="Footer Placeholder 1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D7A28-FA93-4136-BDC1-BCCB2687E678}" type="datetimeFigureOut">
              <a:rPr lang="en-US" smtClean="0"/>
              <a:pPr/>
              <a:t>11/13/12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D7A28-FA93-4136-BDC1-BCCB2687E678}" type="datetimeFigureOut">
              <a:rPr lang="en-US" smtClean="0"/>
              <a:pPr/>
              <a:t>11/13/12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8995D68B-21AC-438B-BECE-4F17DA129F19}" type="datetime4">
              <a:rPr lang="en-US" smtClean="0"/>
              <a:pPr/>
              <a:t>November 13, 2012</a:t>
            </a:fld>
            <a:endParaRPr lang="en-US" dirty="0"/>
          </a:p>
        </p:txBody>
      </p:sp>
      <p:sp>
        <p:nvSpPr>
          <p:cNvPr id="12" name="Slide Number Placeholder 11"/>
          <p:cNvSpPr>
            <a:spLocks noGrp="1"/>
          </p:cNvSpPr>
          <p:nvPr>
            <p:ph type="sldNum" sz="quarter" idx="15"/>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6"/>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679F0FCF-2EA5-4FF5-AF14-1CA9C8854AAB}" type="datetime4">
              <a:rPr lang="en-US" smtClean="0"/>
              <a:pPr/>
              <a:t>November 13, 2012</a:t>
            </a:fld>
            <a:endParaRPr lang="en-US" dirty="0"/>
          </a:p>
        </p:txBody>
      </p:sp>
      <p:sp>
        <p:nvSpPr>
          <p:cNvPr id="14" name="Slide Number Placeholder 13"/>
          <p:cNvSpPr>
            <a:spLocks noGrp="1"/>
          </p:cNvSpPr>
          <p:nvPr>
            <p:ph type="sldNum" sz="quarter" idx="11"/>
          </p:nvPr>
        </p:nvSpPr>
        <p:spPr/>
        <p:txBody>
          <a:bodyPr/>
          <a:lstStyle/>
          <a:p>
            <a:fld id="{5744759D-0EFF-4FB2-9CCE-04E00944F0FE}"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F9E781C6-1634-4A56-B2BE-62150BE83935}" type="datetime4">
              <a:rPr lang="en-US" smtClean="0"/>
              <a:pPr/>
              <a:t>November 13, 2012</a:t>
            </a:fld>
            <a:endParaRPr lang="en-US" dirty="0"/>
          </a:p>
        </p:txBody>
      </p:sp>
      <p:sp>
        <p:nvSpPr>
          <p:cNvPr id="12" name="Slide Number Placeholder 11"/>
          <p:cNvSpPr>
            <a:spLocks noGrp="1"/>
          </p:cNvSpPr>
          <p:nvPr>
            <p:ph type="sldNum" sz="quarter" idx="16"/>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7"/>
          </p:nvPr>
        </p:nvSpPr>
        <p:spPr/>
        <p:txBody>
          <a:bodyPr/>
          <a:lstStyle/>
          <a:p>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A9372AC2-3C75-4F5F-A929-48958086FE36}" type="datetime4">
              <a:rPr lang="en-US" smtClean="0"/>
              <a:pPr/>
              <a:t>November 13, 2012</a:t>
            </a:fld>
            <a:endParaRPr lang="en-US" dirty="0"/>
          </a:p>
        </p:txBody>
      </p:sp>
      <p:sp>
        <p:nvSpPr>
          <p:cNvPr id="12" name="Slide Number Placeholder 11"/>
          <p:cNvSpPr>
            <a:spLocks noGrp="1"/>
          </p:cNvSpPr>
          <p:nvPr>
            <p:ph type="sldNum" sz="quarter" idx="17"/>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8"/>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17509CF4-4C1A-45DC-BADA-6EFF91CB9ABB}" type="datetime4">
              <a:rPr lang="en-US" smtClean="0"/>
              <a:pPr/>
              <a:t>November 13, 2012</a:t>
            </a:fld>
            <a:endParaRPr lang="en-US" dirty="0"/>
          </a:p>
        </p:txBody>
      </p:sp>
      <p:sp>
        <p:nvSpPr>
          <p:cNvPr id="16" name="Slide Number Placeholder 15"/>
          <p:cNvSpPr>
            <a:spLocks noGrp="1"/>
          </p:cNvSpPr>
          <p:nvPr>
            <p:ph type="sldNum" sz="quarter" idx="11"/>
          </p:nvPr>
        </p:nvSpPr>
        <p:spPr/>
        <p:txBody>
          <a:bodyPr/>
          <a:lstStyle/>
          <a:p>
            <a:fld id="{5744759D-0EFF-4FB2-9CCE-04E00944F0FE}"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C53951C0-B478-4858-ABC7-96406A1C0480}" type="datetime4">
              <a:rPr lang="en-US" smtClean="0"/>
              <a:pPr/>
              <a:t>November 13, 2012</a:t>
            </a:fld>
            <a:endParaRPr lang="en-US" dirty="0"/>
          </a:p>
        </p:txBody>
      </p:sp>
      <p:sp>
        <p:nvSpPr>
          <p:cNvPr id="8" name="Slide Number Placeholder 7"/>
          <p:cNvSpPr>
            <a:spLocks noGrp="1"/>
          </p:cNvSpPr>
          <p:nvPr>
            <p:ph type="sldNum" sz="quarter" idx="11"/>
          </p:nvPr>
        </p:nvSpPr>
        <p:spPr/>
        <p:txBody>
          <a:bodyPr/>
          <a:lstStyle/>
          <a:p>
            <a:fld id="{5744759D-0EFF-4FB2-9CCE-04E00944F0FE}"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B867641A-9D94-4BD6-862F-F651067079BC}" type="datetime4">
              <a:rPr lang="en-US" smtClean="0"/>
              <a:pPr/>
              <a:t>November 13, 2012</a:t>
            </a:fld>
            <a:endParaRPr lang="en-US" dirty="0"/>
          </a:p>
        </p:txBody>
      </p:sp>
      <p:sp>
        <p:nvSpPr>
          <p:cNvPr id="19" name="Slide Number Placeholder 18"/>
          <p:cNvSpPr>
            <a:spLocks noGrp="1"/>
          </p:cNvSpPr>
          <p:nvPr>
            <p:ph type="sldNum" sz="quarter" idx="16"/>
          </p:nvPr>
        </p:nvSpPr>
        <p:spPr/>
        <p:txBody>
          <a:bodyPr/>
          <a:lstStyle/>
          <a:p>
            <a:fld id="{5744759D-0EFF-4FB2-9CCE-04E00944F0FE}" type="slidenum">
              <a:rPr lang="en-US" smtClean="0"/>
              <a:pPr/>
              <a:t>‹#›</a:t>
            </a:fld>
            <a:endParaRPr lang="en-US" dirty="0"/>
          </a:p>
        </p:txBody>
      </p:sp>
      <p:sp>
        <p:nvSpPr>
          <p:cNvPr id="23" name="Footer Placeholder 22"/>
          <p:cNvSpPr>
            <a:spLocks noGrp="1"/>
          </p:cNvSpPr>
          <p:nvPr>
            <p:ph type="ftr" sz="quarter" idx="17"/>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D74F0C02-0EF4-4745-9D82-E8D3F59464E3}" type="datetime4">
              <a:rPr lang="en-US" smtClean="0"/>
              <a:pPr/>
              <a:t>November 13, 2012</a:t>
            </a:fld>
            <a:endParaRPr lang="en-US" dirty="0"/>
          </a:p>
        </p:txBody>
      </p:sp>
      <p:sp>
        <p:nvSpPr>
          <p:cNvPr id="14" name="Slide Number Placeholder 13"/>
          <p:cNvSpPr>
            <a:spLocks noGrp="1"/>
          </p:cNvSpPr>
          <p:nvPr>
            <p:ph type="sldNum" sz="quarter" idx="15"/>
          </p:nvPr>
        </p:nvSpPr>
        <p:spPr>
          <a:xfrm>
            <a:off x="4038600" y="6172200"/>
            <a:ext cx="1066800" cy="304800"/>
          </a:xfrm>
        </p:spPr>
        <p:txBody>
          <a:bodyPr/>
          <a:lstStyle/>
          <a:p>
            <a:fld id="{5744759D-0EFF-4FB2-9CCE-04E00944F0FE}" type="slidenum">
              <a:rPr lang="en-US" smtClean="0"/>
              <a:pPr/>
              <a:t>‹#›</a:t>
            </a:fld>
            <a:endParaRPr lang="en-US" dirty="0"/>
          </a:p>
        </p:txBody>
      </p:sp>
      <p:sp>
        <p:nvSpPr>
          <p:cNvPr id="15" name="Footer Placeholder 14"/>
          <p:cNvSpPr>
            <a:spLocks noGrp="1"/>
          </p:cNvSpPr>
          <p:nvPr>
            <p:ph type="ftr" sz="quarter" idx="16"/>
          </p:nvPr>
        </p:nvSpPr>
        <p:spPr>
          <a:xfrm>
            <a:off x="1447800" y="6486525"/>
            <a:ext cx="6248400" cy="29210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87367800-479D-41B0-B3F2-2DCE95BA1381}" type="datetime4">
              <a:rPr lang="en-US" smtClean="0"/>
              <a:pPr/>
              <a:t>November 13, 2012</a:t>
            </a:fld>
            <a:endParaRPr lang="en-US" dirty="0"/>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5744759D-0EFF-4FB2-9CCE-04E00944F0FE}" type="slidenum">
              <a:rPr lang="en-US" smtClean="0"/>
              <a:pPr/>
              <a:t>‹#›</a:t>
            </a:fld>
            <a:endParaRPr lang="en-US" dirty="0"/>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 id="2147484214" r:id="rId5"/>
    <p:sldLayoutId id="2147484215" r:id="rId6"/>
    <p:sldLayoutId id="2147484216" r:id="rId7"/>
    <p:sldLayoutId id="2147484217" r:id="rId8"/>
    <p:sldLayoutId id="2147484218" r:id="rId9"/>
    <p:sldLayoutId id="2147484219" r:id="rId10"/>
    <p:sldLayoutId id="2147484220" r:id="rId11"/>
  </p:sldLayoutIdLst>
  <p:hf sldNum="0" hdr="0" ftr="0" dt="0"/>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Del MELODRAMA a la FARSA</a:t>
            </a:r>
            <a:endParaRPr lang="en-US" dirty="0"/>
          </a:p>
        </p:txBody>
      </p:sp>
      <p:sp>
        <p:nvSpPr>
          <p:cNvPr id="3" name="Title 2"/>
          <p:cNvSpPr>
            <a:spLocks noGrp="1"/>
          </p:cNvSpPr>
          <p:nvPr>
            <p:ph type="title"/>
          </p:nvPr>
        </p:nvSpPr>
        <p:spPr/>
        <p:txBody>
          <a:bodyPr/>
          <a:lstStyle/>
          <a:p>
            <a:r>
              <a:rPr lang="en-US" dirty="0" smtClean="0"/>
              <a:t>Tele-</a:t>
            </a:r>
            <a:r>
              <a:rPr lang="en-US" dirty="0" err="1" smtClean="0"/>
              <a:t>novelas</a:t>
            </a:r>
            <a:endParaRPr lang="en-US" dirty="0"/>
          </a:p>
        </p:txBody>
      </p:sp>
    </p:spTree>
    <p:extLst>
      <p:ext uri="{BB962C8B-B14F-4D97-AF65-F5344CB8AC3E}">
        <p14:creationId xmlns:p14="http://schemas.microsoft.com/office/powerpoint/2010/main" val="53439061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dirty="0" smtClean="0"/>
              <a:t>Or else…</a:t>
            </a:r>
          </a:p>
          <a:p>
            <a:r>
              <a:rPr lang="en-US" dirty="0" err="1" smtClean="0"/>
              <a:t>Mejor</a:t>
            </a:r>
            <a:r>
              <a:rPr lang="en-US" dirty="0" smtClean="0"/>
              <a:t> </a:t>
            </a:r>
            <a:r>
              <a:rPr lang="en-US" dirty="0" err="1"/>
              <a:t>es</a:t>
            </a:r>
            <a:r>
              <a:rPr lang="en-US" dirty="0"/>
              <a:t> </a:t>
            </a:r>
            <a:r>
              <a:rPr lang="en-US" dirty="0" err="1"/>
              <a:t>que</a:t>
            </a:r>
            <a:r>
              <a:rPr lang="en-US" dirty="0"/>
              <a:t> Gabriela no se </a:t>
            </a:r>
            <a:r>
              <a:rPr lang="en-US" dirty="0" err="1" smtClean="0"/>
              <a:t>muera</a:t>
            </a:r>
            <a:r>
              <a:rPr lang="en-US" dirty="0" smtClean="0"/>
              <a:t> (2007)</a:t>
            </a:r>
            <a:endParaRPr lang="en-US" dirty="0"/>
          </a:p>
          <a:p>
            <a:r>
              <a:rPr lang="en-US" dirty="0"/>
              <a:t>“¿</a:t>
            </a:r>
            <a:r>
              <a:rPr lang="en-US" dirty="0" err="1"/>
              <a:t>Qué</a:t>
            </a:r>
            <a:r>
              <a:rPr lang="en-US" dirty="0"/>
              <a:t> </a:t>
            </a:r>
            <a:r>
              <a:rPr lang="en-US" dirty="0" err="1"/>
              <a:t>va</a:t>
            </a:r>
            <a:r>
              <a:rPr lang="en-US" dirty="0"/>
              <a:t> a </a:t>
            </a:r>
            <a:r>
              <a:rPr lang="en-US" dirty="0" err="1"/>
              <a:t>pasar</a:t>
            </a:r>
            <a:r>
              <a:rPr lang="en-US" dirty="0"/>
              <a:t> con Gabriela?” </a:t>
            </a:r>
            <a:r>
              <a:rPr lang="en-US" dirty="0" err="1" smtClean="0"/>
              <a:t>pregunta</a:t>
            </a:r>
            <a:r>
              <a:rPr lang="en-US" dirty="0" smtClean="0"/>
              <a:t> </a:t>
            </a:r>
            <a:r>
              <a:rPr lang="en-US" dirty="0" err="1" smtClean="0"/>
              <a:t>Bracho</a:t>
            </a:r>
            <a:r>
              <a:rPr lang="en-US" dirty="0" smtClean="0"/>
              <a:t>, un </a:t>
            </a:r>
            <a:r>
              <a:rPr lang="en-US" dirty="0" err="1" smtClean="0"/>
              <a:t>policia</a:t>
            </a:r>
            <a:r>
              <a:rPr lang="en-US" dirty="0" smtClean="0"/>
              <a:t> de barrio </a:t>
            </a:r>
            <a:r>
              <a:rPr lang="en-US" dirty="0" err="1" smtClean="0"/>
              <a:t>fan</a:t>
            </a:r>
            <a:r>
              <a:rPr lang="en-US" dirty="0" err="1" smtClean="0"/>
              <a:t>ático</a:t>
            </a:r>
            <a:r>
              <a:rPr lang="en-US" dirty="0" smtClean="0"/>
              <a:t> de la </a:t>
            </a:r>
            <a:r>
              <a:rPr lang="en-US" dirty="0" err="1" smtClean="0"/>
              <a:t>telenovela</a:t>
            </a:r>
            <a:r>
              <a:rPr lang="en-US" dirty="0" smtClean="0"/>
              <a:t> “</a:t>
            </a:r>
            <a:r>
              <a:rPr lang="en-US" dirty="0" err="1" smtClean="0"/>
              <a:t>Destino</a:t>
            </a:r>
            <a:r>
              <a:rPr lang="en-US" dirty="0" smtClean="0"/>
              <a:t> de Amor”… </a:t>
            </a:r>
          </a:p>
          <a:p>
            <a:r>
              <a:rPr lang="en-US" dirty="0" smtClean="0"/>
              <a:t>Miguel, el </a:t>
            </a:r>
            <a:r>
              <a:rPr lang="en-US" dirty="0" err="1" smtClean="0"/>
              <a:t>escritor</a:t>
            </a:r>
            <a:r>
              <a:rPr lang="en-US" dirty="0" smtClean="0"/>
              <a:t>, le </a:t>
            </a:r>
            <a:r>
              <a:rPr lang="en-US" dirty="0" err="1" smtClean="0"/>
              <a:t>asegura</a:t>
            </a:r>
            <a:r>
              <a:rPr lang="en-US" dirty="0" smtClean="0"/>
              <a:t> un final </a:t>
            </a:r>
            <a:r>
              <a:rPr lang="en-US" dirty="0" err="1" smtClean="0"/>
              <a:t>pero</a:t>
            </a:r>
            <a:r>
              <a:rPr lang="en-US" dirty="0" smtClean="0"/>
              <a:t> </a:t>
            </a:r>
            <a:r>
              <a:rPr lang="en-US" dirty="0" err="1" smtClean="0"/>
              <a:t>cambios</a:t>
            </a:r>
            <a:r>
              <a:rPr lang="en-US" dirty="0" smtClean="0"/>
              <a:t> </a:t>
            </a:r>
            <a:r>
              <a:rPr lang="en-US" dirty="0" err="1" smtClean="0"/>
              <a:t>imprevistos</a:t>
            </a:r>
            <a:r>
              <a:rPr lang="en-US" dirty="0" smtClean="0"/>
              <a:t> </a:t>
            </a:r>
            <a:r>
              <a:rPr lang="en-US" dirty="0" err="1" smtClean="0"/>
              <a:t>transformarán</a:t>
            </a:r>
            <a:r>
              <a:rPr lang="en-US" dirty="0" smtClean="0"/>
              <a:t> no </a:t>
            </a:r>
            <a:r>
              <a:rPr lang="en-US" dirty="0" err="1" smtClean="0"/>
              <a:t>solamente</a:t>
            </a:r>
            <a:r>
              <a:rPr lang="en-US" dirty="0" smtClean="0"/>
              <a:t> la </a:t>
            </a:r>
            <a:r>
              <a:rPr lang="en-US" dirty="0" err="1" smtClean="0"/>
              <a:t>vida</a:t>
            </a:r>
            <a:r>
              <a:rPr lang="en-US" dirty="0" smtClean="0"/>
              <a:t> de Miguel </a:t>
            </a:r>
            <a:r>
              <a:rPr lang="en-US" dirty="0" err="1" smtClean="0"/>
              <a:t>sino</a:t>
            </a:r>
            <a:r>
              <a:rPr lang="en-US" dirty="0" smtClean="0"/>
              <a:t> de </a:t>
            </a:r>
            <a:r>
              <a:rPr lang="en-US" dirty="0" err="1" smtClean="0"/>
              <a:t>todo</a:t>
            </a:r>
            <a:r>
              <a:rPr lang="en-US" dirty="0" smtClean="0"/>
              <a:t> un pueblo…</a:t>
            </a:r>
            <a:endParaRPr lang="en-US" dirty="0" smtClean="0"/>
          </a:p>
          <a:p>
            <a:endParaRPr lang="en-US" dirty="0"/>
          </a:p>
          <a:p>
            <a:r>
              <a:rPr lang="en-US" dirty="0" smtClean="0"/>
              <a:t>…</a:t>
            </a:r>
            <a:r>
              <a:rPr lang="es-ES_tradnl" dirty="0" smtClean="0"/>
              <a:t>c</a:t>
            </a:r>
            <a:r>
              <a:rPr lang="es-ES_tradnl" dirty="0" smtClean="0"/>
              <a:t>ó</a:t>
            </a:r>
            <a:r>
              <a:rPr lang="es-ES_tradnl" dirty="0" smtClean="0"/>
              <a:t>mo </a:t>
            </a:r>
            <a:r>
              <a:rPr lang="es-ES_tradnl" dirty="0"/>
              <a:t>se llega a paralizar un pueblo </a:t>
            </a:r>
            <a:r>
              <a:rPr lang="es-ES_tradnl" dirty="0" smtClean="0"/>
              <a:t>completo </a:t>
            </a:r>
            <a:r>
              <a:rPr lang="es-ES_tradnl" dirty="0"/>
              <a:t>en espera del final de una telenovela y </a:t>
            </a:r>
            <a:r>
              <a:rPr lang="es-ES_tradnl" dirty="0" smtClean="0"/>
              <a:t>c</a:t>
            </a:r>
            <a:r>
              <a:rPr lang="es-ES_tradnl" dirty="0" smtClean="0"/>
              <a:t>ó</a:t>
            </a:r>
            <a:r>
              <a:rPr lang="es-ES_tradnl" dirty="0" smtClean="0"/>
              <a:t>mo </a:t>
            </a:r>
            <a:r>
              <a:rPr lang="es-ES_tradnl" dirty="0"/>
              <a:t>responde el pueblo a los cambios de la producción....</a:t>
            </a:r>
            <a:endParaRPr lang="en-US" dirty="0"/>
          </a:p>
          <a:p>
            <a:endParaRPr lang="en-US" dirty="0"/>
          </a:p>
        </p:txBody>
      </p:sp>
      <p:sp>
        <p:nvSpPr>
          <p:cNvPr id="3" name="Title 2"/>
          <p:cNvSpPr>
            <a:spLocks noGrp="1"/>
          </p:cNvSpPr>
          <p:nvPr>
            <p:ph type="title"/>
          </p:nvPr>
        </p:nvSpPr>
        <p:spPr/>
        <p:txBody>
          <a:bodyPr/>
          <a:lstStyle/>
          <a:p>
            <a:r>
              <a:rPr lang="en-US" dirty="0" err="1" smtClean="0"/>
              <a:t>Es</a:t>
            </a:r>
            <a:r>
              <a:rPr lang="en-US" dirty="0" smtClean="0"/>
              <a:t> </a:t>
            </a:r>
            <a:r>
              <a:rPr lang="en-US" dirty="0" err="1" smtClean="0"/>
              <a:t>mejor</a:t>
            </a:r>
            <a:r>
              <a:rPr lang="en-US" dirty="0" smtClean="0"/>
              <a:t> </a:t>
            </a:r>
            <a:r>
              <a:rPr lang="en-US" dirty="0" err="1" smtClean="0"/>
              <a:t>que</a:t>
            </a:r>
            <a:r>
              <a:rPr lang="en-US" dirty="0" smtClean="0"/>
              <a:t> no se </a:t>
            </a:r>
            <a:r>
              <a:rPr lang="en-US" dirty="0" err="1" smtClean="0"/>
              <a:t>muera</a:t>
            </a:r>
            <a:r>
              <a:rPr lang="en-US" dirty="0" smtClean="0"/>
              <a:t>…</a:t>
            </a:r>
            <a:endParaRPr lang="en-US" dirty="0"/>
          </a:p>
        </p:txBody>
      </p:sp>
    </p:spTree>
    <p:extLst>
      <p:ext uri="{BB962C8B-B14F-4D97-AF65-F5344CB8AC3E}">
        <p14:creationId xmlns:p14="http://schemas.microsoft.com/office/powerpoint/2010/main" val="239436035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r>
              <a:rPr lang="es-ES_tradnl" dirty="0"/>
              <a:t>Hemos visto en </a:t>
            </a:r>
            <a:r>
              <a:rPr lang="es-ES_tradnl" dirty="0" smtClean="0"/>
              <a:t>clase:</a:t>
            </a:r>
          </a:p>
          <a:p>
            <a:pPr marL="457200" indent="-457200">
              <a:buAutoNum type="arabicParenR"/>
            </a:pPr>
            <a:r>
              <a:rPr lang="es-ES_tradnl" dirty="0" smtClean="0"/>
              <a:t>los </a:t>
            </a:r>
            <a:r>
              <a:rPr lang="es-ES_tradnl" dirty="0"/>
              <a:t>efectos de la música en la construcción de una imagen de Am. Latina (el viaje de Calle 13 por Am. Latina), </a:t>
            </a:r>
            <a:endParaRPr lang="es-ES_tradnl" dirty="0" smtClean="0"/>
          </a:p>
          <a:p>
            <a:pPr marL="457200" indent="-457200">
              <a:buAutoNum type="arabicParenR"/>
            </a:pPr>
            <a:r>
              <a:rPr lang="es-ES_tradnl" dirty="0" smtClean="0"/>
              <a:t>2) la </a:t>
            </a:r>
            <a:r>
              <a:rPr lang="es-ES_tradnl" dirty="0"/>
              <a:t>fabricación de </a:t>
            </a:r>
            <a:r>
              <a:rPr lang="es-ES_tradnl" dirty="0" smtClean="0"/>
              <a:t>estereotipos </a:t>
            </a:r>
            <a:r>
              <a:rPr lang="es-ES_tradnl" dirty="0"/>
              <a:t>sobre Am. Latina en el cine de Hollywood y su impacto en los imaginarios populares (Carmen Miranda, Los 3 caballeros), </a:t>
            </a:r>
            <a:endParaRPr lang="es-ES_tradnl" dirty="0" smtClean="0"/>
          </a:p>
          <a:p>
            <a:pPr marL="457200" indent="-457200">
              <a:buAutoNum type="arabicParenR"/>
            </a:pPr>
            <a:r>
              <a:rPr lang="es-ES_tradnl" dirty="0" smtClean="0"/>
              <a:t>los </a:t>
            </a:r>
            <a:r>
              <a:rPr lang="es-ES_tradnl" dirty="0"/>
              <a:t>efectos del comic y de Disney (y las contra-respuestas a los estereotipos) en la narración de la cultura latinoamericana, </a:t>
            </a:r>
            <a:endParaRPr lang="es-ES_tradnl" dirty="0" smtClean="0"/>
          </a:p>
          <a:p>
            <a:pPr marL="457200" indent="-457200">
              <a:buAutoNum type="arabicParenR"/>
            </a:pPr>
            <a:r>
              <a:rPr lang="es-ES_tradnl" dirty="0" smtClean="0"/>
              <a:t>hemos </a:t>
            </a:r>
            <a:r>
              <a:rPr lang="es-ES_tradnl" dirty="0"/>
              <a:t>visto como se representaba el mundo maya a través de imágenes y textos (en estilo jeroglífico)... </a:t>
            </a:r>
            <a:endParaRPr lang="es-ES_tradnl" dirty="0" smtClean="0"/>
          </a:p>
          <a:p>
            <a:pPr marL="457200" indent="-457200">
              <a:buAutoNum type="arabicParenR"/>
            </a:pPr>
            <a:r>
              <a:rPr lang="es-ES_tradnl" dirty="0" smtClean="0"/>
              <a:t>ahora </a:t>
            </a:r>
            <a:r>
              <a:rPr lang="es-ES_tradnl" dirty="0"/>
              <a:t>vamos a un genero popular muy </a:t>
            </a:r>
            <a:r>
              <a:rPr lang="es-ES_tradnl" dirty="0" smtClean="0"/>
              <a:t>importante en Am. Latina: </a:t>
            </a:r>
          </a:p>
          <a:p>
            <a:r>
              <a:rPr lang="en-US" b="1" dirty="0" smtClean="0"/>
              <a:t>LAS TELENOVELAS</a:t>
            </a:r>
            <a:endParaRPr lang="en-US" dirty="0"/>
          </a:p>
          <a:p>
            <a:endParaRPr lang="en-US" dirty="0"/>
          </a:p>
        </p:txBody>
      </p:sp>
      <p:sp>
        <p:nvSpPr>
          <p:cNvPr id="3" name="Title 2"/>
          <p:cNvSpPr>
            <a:spLocks noGrp="1"/>
          </p:cNvSpPr>
          <p:nvPr>
            <p:ph type="title"/>
          </p:nvPr>
        </p:nvSpPr>
        <p:spPr/>
        <p:txBody>
          <a:bodyPr/>
          <a:lstStyle/>
          <a:p>
            <a:r>
              <a:rPr lang="en-US" dirty="0" err="1" smtClean="0"/>
              <a:t>resumen</a:t>
            </a:r>
            <a:endParaRPr lang="en-US" dirty="0"/>
          </a:p>
        </p:txBody>
      </p:sp>
    </p:spTree>
    <p:extLst>
      <p:ext uri="{BB962C8B-B14F-4D97-AF65-F5344CB8AC3E}">
        <p14:creationId xmlns:p14="http://schemas.microsoft.com/office/powerpoint/2010/main" val="10823937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s-ES_tradnl" dirty="0"/>
              <a:t>J</a:t>
            </a:r>
            <a:r>
              <a:rPr lang="es-ES_tradnl" dirty="0" smtClean="0"/>
              <a:t>uicios </a:t>
            </a:r>
            <a:r>
              <a:rPr lang="es-ES_tradnl" dirty="0"/>
              <a:t>negativos sobre las telenovelas:</a:t>
            </a:r>
            <a:endParaRPr lang="en-US" dirty="0"/>
          </a:p>
          <a:p>
            <a:r>
              <a:rPr lang="es-ES_tradnl" dirty="0"/>
              <a:t> </a:t>
            </a:r>
            <a:endParaRPr lang="en-US" dirty="0"/>
          </a:p>
          <a:p>
            <a:r>
              <a:rPr lang="es-ES_tradnl" dirty="0"/>
              <a:t>la telenovela ofrece una versión simplista de los problemas sociales, de las diferencias de clases, poniendo </a:t>
            </a:r>
            <a:r>
              <a:rPr lang="es-ES_tradnl" dirty="0" smtClean="0"/>
              <a:t>la </a:t>
            </a:r>
            <a:r>
              <a:rPr lang="es-ES_tradnl" dirty="0"/>
              <a:t>culpa sobre personajes individuales y no sobre la realidad socio-económica del país, lo cual es el problema real... </a:t>
            </a:r>
            <a:endParaRPr lang="es-ES_tradnl" dirty="0" smtClean="0"/>
          </a:p>
          <a:p>
            <a:endParaRPr lang="es-ES_tradnl" dirty="0"/>
          </a:p>
          <a:p>
            <a:endParaRPr lang="es-ES_tradnl" dirty="0" smtClean="0"/>
          </a:p>
          <a:p>
            <a:endParaRPr lang="es-ES_tradnl" dirty="0"/>
          </a:p>
          <a:p>
            <a:r>
              <a:rPr lang="en-US" dirty="0" smtClean="0"/>
              <a:t>PERO….</a:t>
            </a:r>
            <a:endParaRPr lang="en-US" dirty="0"/>
          </a:p>
          <a:p>
            <a:endParaRPr lang="en-US" dirty="0"/>
          </a:p>
        </p:txBody>
      </p:sp>
      <p:sp>
        <p:nvSpPr>
          <p:cNvPr id="3" name="Title 2"/>
          <p:cNvSpPr>
            <a:spLocks noGrp="1"/>
          </p:cNvSpPr>
          <p:nvPr>
            <p:ph type="title"/>
          </p:nvPr>
        </p:nvSpPr>
        <p:spPr/>
        <p:txBody>
          <a:bodyPr/>
          <a:lstStyle/>
          <a:p>
            <a:r>
              <a:rPr lang="en-US" dirty="0" smtClean="0"/>
              <a:t>LAS TELENOVELAS</a:t>
            </a:r>
            <a:endParaRPr lang="en-US" dirty="0"/>
          </a:p>
        </p:txBody>
      </p:sp>
    </p:spTree>
    <p:extLst>
      <p:ext uri="{BB962C8B-B14F-4D97-AF65-F5344CB8AC3E}">
        <p14:creationId xmlns:p14="http://schemas.microsoft.com/office/powerpoint/2010/main" val="41022688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s-ES_tradnl" dirty="0"/>
              <a:t>subrayar los ético/moral y lo emocional </a:t>
            </a:r>
            <a:endParaRPr lang="es-ES_tradnl" dirty="0" smtClean="0"/>
          </a:p>
          <a:p>
            <a:endParaRPr lang="es-ES_tradnl" dirty="0" smtClean="0"/>
          </a:p>
          <a:p>
            <a:r>
              <a:rPr lang="es-ES_tradnl" dirty="0" smtClean="0"/>
              <a:t>(</a:t>
            </a:r>
            <a:r>
              <a:rPr lang="es-ES_tradnl" dirty="0"/>
              <a:t>por ejemplo, los amores imposibles) </a:t>
            </a:r>
            <a:endParaRPr lang="es-ES_tradnl" dirty="0" smtClean="0"/>
          </a:p>
          <a:p>
            <a:endParaRPr lang="es-ES_tradnl" dirty="0"/>
          </a:p>
          <a:p>
            <a:r>
              <a:rPr lang="es-ES_tradnl" dirty="0" smtClean="0"/>
              <a:t>es </a:t>
            </a:r>
            <a:r>
              <a:rPr lang="es-ES_tradnl" dirty="0"/>
              <a:t>precisamente una característica de las formas </a:t>
            </a:r>
            <a:r>
              <a:rPr lang="es-ES_tradnl" dirty="0" smtClean="0"/>
              <a:t>populares </a:t>
            </a:r>
          </a:p>
          <a:p>
            <a:endParaRPr lang="es-ES_tradnl" dirty="0"/>
          </a:p>
          <a:p>
            <a:r>
              <a:rPr lang="es-ES_tradnl" dirty="0" smtClean="0"/>
              <a:t>(</a:t>
            </a:r>
            <a:r>
              <a:rPr lang="es-ES_tradnl" dirty="0"/>
              <a:t>la tradición del melodrama por ejemplo) </a:t>
            </a:r>
            <a:endParaRPr lang="es-ES_tradnl" dirty="0" smtClean="0"/>
          </a:p>
          <a:p>
            <a:endParaRPr lang="es-ES_tradnl" dirty="0"/>
          </a:p>
          <a:p>
            <a:r>
              <a:rPr lang="es-ES_tradnl" dirty="0" smtClean="0"/>
              <a:t>que </a:t>
            </a:r>
            <a:r>
              <a:rPr lang="es-ES_tradnl" dirty="0"/>
              <a:t>pasan a las telenovelas	</a:t>
            </a:r>
            <a:endParaRPr lang="en-US" dirty="0"/>
          </a:p>
          <a:p>
            <a:endParaRPr lang="en-US" dirty="0"/>
          </a:p>
        </p:txBody>
      </p:sp>
      <p:sp>
        <p:nvSpPr>
          <p:cNvPr id="3" name="Title 2"/>
          <p:cNvSpPr>
            <a:spLocks noGrp="1"/>
          </p:cNvSpPr>
          <p:nvPr>
            <p:ph type="title"/>
          </p:nvPr>
        </p:nvSpPr>
        <p:spPr/>
        <p:txBody>
          <a:bodyPr/>
          <a:lstStyle/>
          <a:p>
            <a:r>
              <a:rPr lang="en-US" dirty="0" smtClean="0"/>
              <a:t>PERO…</a:t>
            </a:r>
            <a:endParaRPr lang="en-US" dirty="0"/>
          </a:p>
        </p:txBody>
      </p:sp>
    </p:spTree>
    <p:extLst>
      <p:ext uri="{BB962C8B-B14F-4D97-AF65-F5344CB8AC3E}">
        <p14:creationId xmlns:p14="http://schemas.microsoft.com/office/powerpoint/2010/main" val="15583226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20000"/>
          </a:bodyPr>
          <a:lstStyle/>
          <a:p>
            <a:r>
              <a:rPr lang="es-ES_tradnl" dirty="0" smtClean="0"/>
              <a:t>Un buen MELODRAMA debe contener:</a:t>
            </a:r>
          </a:p>
          <a:p>
            <a:pPr marL="457200" indent="-457200">
              <a:buAutoNum type="arabicParenR"/>
            </a:pPr>
            <a:r>
              <a:rPr lang="es-ES_tradnl" dirty="0" smtClean="0"/>
              <a:t>héroes </a:t>
            </a:r>
            <a:r>
              <a:rPr lang="es-ES_tradnl" dirty="0"/>
              <a:t>y heroínas que luchan contra las apariencias (sociales) y contras las acciones viles o diabólicas (lo malo y lo bueno) que impiden establecer una identidad social o que impiden el progreso afectivo de los personajes "</a:t>
            </a:r>
            <a:r>
              <a:rPr lang="es-ES_tradnl" dirty="0" smtClean="0"/>
              <a:t>buenos” y la derrota consecuente de los personajes “malos”</a:t>
            </a:r>
          </a:p>
          <a:p>
            <a:r>
              <a:rPr lang="es-ES_tradnl" dirty="0" smtClean="0"/>
              <a:t>DEBEN…</a:t>
            </a:r>
          </a:p>
          <a:p>
            <a:pPr marL="457200" indent="-457200">
              <a:buFontTx/>
              <a:buAutoNum type="arabicParenR"/>
            </a:pPr>
            <a:r>
              <a:rPr lang="es-ES_tradnl" dirty="0"/>
              <a:t>en las telenovelas se refuerza el tiempo anacrónico de la familia, </a:t>
            </a:r>
            <a:endParaRPr lang="es-ES_tradnl" dirty="0" smtClean="0"/>
          </a:p>
          <a:p>
            <a:pPr marL="457200" indent="-457200">
              <a:buFontTx/>
              <a:buAutoNum type="arabicParenR"/>
            </a:pPr>
            <a:r>
              <a:rPr lang="es-ES_tradnl" dirty="0" smtClean="0"/>
              <a:t>los </a:t>
            </a:r>
            <a:r>
              <a:rPr lang="es-ES_tradnl" dirty="0"/>
              <a:t>recuerdos de tiempos pasados (y la confluencias de tiempos pasados con presentes), </a:t>
            </a:r>
            <a:endParaRPr lang="es-ES_tradnl" dirty="0" smtClean="0"/>
          </a:p>
          <a:p>
            <a:pPr marL="457200" indent="-457200">
              <a:buFontTx/>
              <a:buAutoNum type="arabicParenR"/>
            </a:pPr>
            <a:r>
              <a:rPr lang="es-ES_tradnl" dirty="0" smtClean="0"/>
              <a:t>y </a:t>
            </a:r>
            <a:r>
              <a:rPr lang="es-ES_tradnl" dirty="0"/>
              <a:t>se alargan las tramas para ir incorporando los acontecimientos de la vida diaria (por ejemplo, incorporación de la violencia que ha ido incrementándose, la corrupción de los políticos, la ineficiencias de los gobiernos); </a:t>
            </a:r>
            <a:endParaRPr lang="es-ES_tradnl" dirty="0" smtClean="0"/>
          </a:p>
          <a:p>
            <a:pPr marL="457200" indent="-457200">
              <a:buFontTx/>
              <a:buAutoNum type="arabicParenR"/>
            </a:pPr>
            <a:r>
              <a:rPr lang="es-ES_tradnl" dirty="0" smtClean="0"/>
              <a:t>INVITAR a </a:t>
            </a:r>
            <a:r>
              <a:rPr lang="es-ES_tradnl" dirty="0"/>
              <a:t>los pobres a que "consuman" los dramas de los ricos (los ricos también lloran) y que observen la degradación de la burguesía...</a:t>
            </a:r>
            <a:endParaRPr lang="en-US" dirty="0"/>
          </a:p>
          <a:p>
            <a:pPr marL="457200" indent="-457200">
              <a:buAutoNum type="arabicParenR"/>
            </a:pPr>
            <a:endParaRPr lang="es-ES_tradnl" dirty="0" smtClean="0"/>
          </a:p>
          <a:p>
            <a:pPr marL="457200" indent="-457200">
              <a:buAutoNum type="arabicParenR"/>
            </a:pPr>
            <a:endParaRPr lang="en-US" dirty="0"/>
          </a:p>
          <a:p>
            <a:endParaRPr lang="en-US" dirty="0"/>
          </a:p>
        </p:txBody>
      </p:sp>
      <p:sp>
        <p:nvSpPr>
          <p:cNvPr id="3" name="Title 2"/>
          <p:cNvSpPr>
            <a:spLocks noGrp="1"/>
          </p:cNvSpPr>
          <p:nvPr>
            <p:ph type="title"/>
          </p:nvPr>
        </p:nvSpPr>
        <p:spPr/>
        <p:txBody>
          <a:bodyPr/>
          <a:lstStyle/>
          <a:p>
            <a:r>
              <a:rPr lang="en-US" dirty="0" err="1" smtClean="0"/>
              <a:t>Caracteristicas</a:t>
            </a:r>
            <a:r>
              <a:rPr lang="en-US" dirty="0" smtClean="0"/>
              <a:t> y </a:t>
            </a:r>
            <a:r>
              <a:rPr lang="en-US" dirty="0" err="1" smtClean="0"/>
              <a:t>contenidos</a:t>
            </a:r>
            <a:endParaRPr lang="en-US" dirty="0"/>
          </a:p>
        </p:txBody>
      </p:sp>
    </p:spTree>
    <p:extLst>
      <p:ext uri="{BB962C8B-B14F-4D97-AF65-F5344CB8AC3E}">
        <p14:creationId xmlns:p14="http://schemas.microsoft.com/office/powerpoint/2010/main" val="34621572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s-ES_tradnl" dirty="0"/>
              <a:t>los grupos sociales sin poder político o sin representación social, los marginales o </a:t>
            </a:r>
            <a:r>
              <a:rPr lang="es-ES_tradnl" dirty="0" smtClean="0"/>
              <a:t>subalternos: </a:t>
            </a:r>
          </a:p>
          <a:p>
            <a:pPr marL="457200" indent="-457200">
              <a:buAutoNum type="arabicParenR"/>
            </a:pPr>
            <a:r>
              <a:rPr lang="es-ES_tradnl" dirty="0" err="1" smtClean="0"/>
              <a:t>sexualizan</a:t>
            </a:r>
            <a:r>
              <a:rPr lang="es-ES_tradnl" dirty="0" smtClean="0"/>
              <a:t> el melodrama</a:t>
            </a:r>
            <a:r>
              <a:rPr lang="es-ES_tradnl" dirty="0"/>
              <a:t>, </a:t>
            </a:r>
            <a:endParaRPr lang="es-ES_tradnl" dirty="0" smtClean="0"/>
          </a:p>
          <a:p>
            <a:pPr marL="457200" indent="-457200">
              <a:buAutoNum type="arabicParenR"/>
            </a:pPr>
            <a:r>
              <a:rPr lang="es-ES_tradnl" dirty="0" smtClean="0"/>
              <a:t>2extraen </a:t>
            </a:r>
            <a:r>
              <a:rPr lang="es-ES_tradnl" dirty="0"/>
              <a:t>elementos de humor negro, </a:t>
            </a:r>
            <a:endParaRPr lang="es-ES_tradnl" dirty="0" smtClean="0"/>
          </a:p>
          <a:p>
            <a:pPr marL="457200" indent="-457200">
              <a:buAutoNum type="arabicParenR"/>
            </a:pPr>
            <a:r>
              <a:rPr lang="es-ES_tradnl" dirty="0" smtClean="0"/>
              <a:t>disfrutan </a:t>
            </a:r>
            <a:r>
              <a:rPr lang="es-ES_tradnl" dirty="0"/>
              <a:t>y se emocionan sin cambiar ideológicamente; </a:t>
            </a:r>
            <a:endParaRPr lang="es-ES_tradnl" dirty="0" smtClean="0"/>
          </a:p>
          <a:p>
            <a:endParaRPr lang="es-ES_tradnl" dirty="0"/>
          </a:p>
          <a:p>
            <a:r>
              <a:rPr lang="es-ES_tradnl" dirty="0" smtClean="0"/>
              <a:t>esas </a:t>
            </a:r>
            <a:r>
              <a:rPr lang="es-ES_tradnl" dirty="0"/>
              <a:t>clases subalternas aceptan lo vulgar de la industria de las telenovelas porque no  tienen otra alternativa, y convierten la experiencia en algo degradante pero combativo...</a:t>
            </a:r>
            <a:endParaRPr lang="en-US" dirty="0"/>
          </a:p>
          <a:p>
            <a:endParaRPr lang="en-US" dirty="0"/>
          </a:p>
        </p:txBody>
      </p:sp>
      <p:sp>
        <p:nvSpPr>
          <p:cNvPr id="3" name="Title 2"/>
          <p:cNvSpPr>
            <a:spLocks noGrp="1"/>
          </p:cNvSpPr>
          <p:nvPr>
            <p:ph type="title"/>
          </p:nvPr>
        </p:nvSpPr>
        <p:spPr/>
        <p:txBody>
          <a:bodyPr/>
          <a:lstStyle/>
          <a:p>
            <a:r>
              <a:rPr lang="en-US" dirty="0" err="1" smtClean="0"/>
              <a:t>ademas</a:t>
            </a:r>
            <a:endParaRPr lang="en-US" dirty="0"/>
          </a:p>
        </p:txBody>
      </p:sp>
    </p:spTree>
    <p:extLst>
      <p:ext uri="{BB962C8B-B14F-4D97-AF65-F5344CB8AC3E}">
        <p14:creationId xmlns:p14="http://schemas.microsoft.com/office/powerpoint/2010/main" val="33968975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020823"/>
            <a:ext cx="8229600" cy="4438033"/>
          </a:xfrm>
        </p:spPr>
        <p:txBody>
          <a:bodyPr>
            <a:normAutofit/>
          </a:bodyPr>
          <a:lstStyle/>
          <a:p>
            <a:r>
              <a:rPr lang="es-ES_tradnl" dirty="0" smtClean="0"/>
              <a:t>PERO…</a:t>
            </a:r>
          </a:p>
          <a:p>
            <a:r>
              <a:rPr lang="es-ES_tradnl" dirty="0" smtClean="0"/>
              <a:t>la </a:t>
            </a:r>
            <a:r>
              <a:rPr lang="es-ES_tradnl" dirty="0"/>
              <a:t>recepción de los programas televisivos, las telenovelas y el melodrama, implican un proceso de </a:t>
            </a:r>
            <a:r>
              <a:rPr lang="es-ES_tradnl" dirty="0" err="1"/>
              <a:t>resignificacion</a:t>
            </a:r>
            <a:r>
              <a:rPr lang="es-ES_tradnl" dirty="0"/>
              <a:t>, vía la movilización de las experiencias populares y las </a:t>
            </a:r>
            <a:r>
              <a:rPr lang="es-ES_tradnl" dirty="0" smtClean="0"/>
              <a:t>memorias,</a:t>
            </a:r>
          </a:p>
          <a:p>
            <a:r>
              <a:rPr lang="es-ES_tradnl" dirty="0" smtClean="0"/>
              <a:t>Lo cual </a:t>
            </a:r>
            <a:r>
              <a:rPr lang="es-ES_tradnl" dirty="0"/>
              <a:t>produce un margen de control (no sobre los medios) sino sobre los significados sociales... </a:t>
            </a:r>
            <a:endParaRPr lang="es-ES_tradnl" dirty="0" smtClean="0"/>
          </a:p>
          <a:p>
            <a:endParaRPr lang="es-ES_tradnl" dirty="0"/>
          </a:p>
          <a:p>
            <a:r>
              <a:rPr lang="es-ES_tradnl" dirty="0" smtClean="0"/>
              <a:t>un </a:t>
            </a:r>
            <a:r>
              <a:rPr lang="es-ES_tradnl" dirty="0"/>
              <a:t>ejemplo de re-apropiación, </a:t>
            </a:r>
            <a:r>
              <a:rPr lang="es-ES_tradnl" dirty="0" smtClean="0"/>
              <a:t>es el circo </a:t>
            </a:r>
            <a:r>
              <a:rPr lang="es-ES_tradnl" dirty="0"/>
              <a:t>de barrio en Brasil, donde se incorporan personajes de televisión dentro viejas formas de entretenimiento que incluyen lo burlesco, los acrobático... </a:t>
            </a:r>
            <a:endParaRPr lang="es-ES_tradnl" dirty="0" smtClean="0"/>
          </a:p>
          <a:p>
            <a:r>
              <a:rPr lang="es-ES_tradnl" dirty="0" smtClean="0"/>
              <a:t>otro </a:t>
            </a:r>
            <a:r>
              <a:rPr lang="es-ES_tradnl" dirty="0"/>
              <a:t>ejemplo de reapropiación: transformar un drama sobre una mujer condenada por bruja al mundo de las computadoras (el fetichismo con las informática re-apropiado por el melodrama erótico)...</a:t>
            </a:r>
            <a:endParaRPr lang="en-US" dirty="0"/>
          </a:p>
          <a:p>
            <a:endParaRPr lang="en-US" dirty="0"/>
          </a:p>
          <a:p>
            <a:endParaRPr lang="en-US" dirty="0"/>
          </a:p>
        </p:txBody>
      </p:sp>
      <p:sp>
        <p:nvSpPr>
          <p:cNvPr id="3" name="Title 2"/>
          <p:cNvSpPr>
            <a:spLocks noGrp="1"/>
          </p:cNvSpPr>
          <p:nvPr>
            <p:ph type="title"/>
          </p:nvPr>
        </p:nvSpPr>
        <p:spPr/>
        <p:txBody>
          <a:bodyPr/>
          <a:lstStyle/>
          <a:p>
            <a:r>
              <a:rPr lang="en-US" dirty="0" smtClean="0"/>
              <a:t>Re-</a:t>
            </a:r>
            <a:r>
              <a:rPr lang="en-US" dirty="0" err="1" smtClean="0"/>
              <a:t>significacion</a:t>
            </a:r>
            <a:endParaRPr lang="en-US" dirty="0"/>
          </a:p>
        </p:txBody>
      </p:sp>
    </p:spTree>
    <p:extLst>
      <p:ext uri="{BB962C8B-B14F-4D97-AF65-F5344CB8AC3E}">
        <p14:creationId xmlns:p14="http://schemas.microsoft.com/office/powerpoint/2010/main" val="8366412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s-ES_tradnl" dirty="0"/>
              <a:t>melodrama es ahora una farsa: </a:t>
            </a:r>
            <a:endParaRPr lang="es-ES_tradnl" dirty="0" smtClean="0"/>
          </a:p>
          <a:p>
            <a:endParaRPr lang="es-ES_tradnl" dirty="0"/>
          </a:p>
          <a:p>
            <a:r>
              <a:rPr lang="es-ES_tradnl" dirty="0" smtClean="0"/>
              <a:t>no </a:t>
            </a:r>
            <a:r>
              <a:rPr lang="es-ES_tradnl" dirty="0"/>
              <a:t>podemos continuar tomando en serio los contrastes melodramáticos entre malvado y bueno (</a:t>
            </a:r>
            <a:r>
              <a:rPr lang="es-ES_tradnl" dirty="0" err="1"/>
              <a:t>evil</a:t>
            </a:r>
            <a:r>
              <a:rPr lang="es-ES_tradnl" dirty="0"/>
              <a:t> / </a:t>
            </a:r>
            <a:r>
              <a:rPr lang="es-ES_tradnl" dirty="0" err="1"/>
              <a:t>good</a:t>
            </a:r>
            <a:r>
              <a:rPr lang="es-ES_tradnl" dirty="0"/>
              <a:t>) </a:t>
            </a:r>
            <a:endParaRPr lang="es-ES_tradnl" dirty="0" smtClean="0"/>
          </a:p>
          <a:p>
            <a:endParaRPr lang="es-ES_tradnl" dirty="0"/>
          </a:p>
          <a:p>
            <a:r>
              <a:rPr lang="es-ES_tradnl" dirty="0" smtClean="0"/>
              <a:t>Pues</a:t>
            </a:r>
          </a:p>
          <a:p>
            <a:r>
              <a:rPr lang="es-ES_tradnl" dirty="0" smtClean="0"/>
              <a:t> </a:t>
            </a:r>
            <a:r>
              <a:rPr lang="es-ES_tradnl" b="1" dirty="0"/>
              <a:t>la rabia contra las relaciones de clase</a:t>
            </a:r>
            <a:r>
              <a:rPr lang="es-ES_tradnl" dirty="0"/>
              <a:t> </a:t>
            </a:r>
            <a:endParaRPr lang="es-ES_tradnl" dirty="0" smtClean="0"/>
          </a:p>
          <a:p>
            <a:endParaRPr lang="es-ES_tradnl" dirty="0"/>
          </a:p>
          <a:p>
            <a:r>
              <a:rPr lang="es-ES_tradnl" dirty="0" smtClean="0"/>
              <a:t>ha </a:t>
            </a:r>
            <a:r>
              <a:rPr lang="es-ES_tradnl" dirty="0"/>
              <a:t>desplazado el viejo placer moral y el único modo de continuar es </a:t>
            </a:r>
            <a:r>
              <a:rPr lang="es-ES_tradnl" b="1" dirty="0"/>
              <a:t>parodiando el </a:t>
            </a:r>
            <a:r>
              <a:rPr lang="es-ES_tradnl" b="1" dirty="0" smtClean="0"/>
              <a:t>g</a:t>
            </a:r>
            <a:r>
              <a:rPr lang="es-ES_tradnl" b="1" dirty="0" smtClean="0"/>
              <a:t>é</a:t>
            </a:r>
            <a:r>
              <a:rPr lang="es-ES_tradnl" b="1" dirty="0" smtClean="0"/>
              <a:t>nero </a:t>
            </a:r>
            <a:r>
              <a:rPr lang="es-ES_tradnl" b="1" dirty="0"/>
              <a:t>de manera barroca</a:t>
            </a:r>
            <a:r>
              <a:rPr lang="es-ES_tradnl" dirty="0"/>
              <a:t>;</a:t>
            </a:r>
            <a:endParaRPr lang="en-US" dirty="0"/>
          </a:p>
          <a:p>
            <a:endParaRPr lang="en-US" dirty="0"/>
          </a:p>
        </p:txBody>
      </p:sp>
      <p:sp>
        <p:nvSpPr>
          <p:cNvPr id="3" name="Title 2"/>
          <p:cNvSpPr>
            <a:spLocks noGrp="1"/>
          </p:cNvSpPr>
          <p:nvPr>
            <p:ph type="title"/>
          </p:nvPr>
        </p:nvSpPr>
        <p:spPr/>
        <p:txBody>
          <a:bodyPr/>
          <a:lstStyle/>
          <a:p>
            <a:r>
              <a:rPr lang="en-US" dirty="0" err="1" smtClean="0"/>
              <a:t>Farsa</a:t>
            </a:r>
            <a:r>
              <a:rPr lang="en-US" dirty="0" smtClean="0"/>
              <a:t> </a:t>
            </a:r>
            <a:r>
              <a:rPr lang="en-US" dirty="0" err="1" smtClean="0"/>
              <a:t>barroca</a:t>
            </a:r>
            <a:endParaRPr lang="en-US" dirty="0"/>
          </a:p>
        </p:txBody>
      </p:sp>
    </p:spTree>
    <p:extLst>
      <p:ext uri="{BB962C8B-B14F-4D97-AF65-F5344CB8AC3E}">
        <p14:creationId xmlns:p14="http://schemas.microsoft.com/office/powerpoint/2010/main" val="17809326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s-ES_tradnl" dirty="0"/>
              <a:t>las telenovelas usan ahora un archivo o repertorio amplio de alusiones o significados </a:t>
            </a:r>
            <a:r>
              <a:rPr lang="es-ES_tradnl" dirty="0" smtClean="0"/>
              <a:t>(culturales) provenientes de:</a:t>
            </a:r>
          </a:p>
          <a:p>
            <a:pPr marL="457200" indent="-457200">
              <a:buAutoNum type="arabicParenR"/>
            </a:pPr>
            <a:r>
              <a:rPr lang="es-ES_tradnl" dirty="0" smtClean="0"/>
              <a:t>cine </a:t>
            </a:r>
            <a:r>
              <a:rPr lang="es-ES_tradnl" dirty="0"/>
              <a:t>y la televisión, </a:t>
            </a:r>
            <a:endParaRPr lang="es-ES_tradnl" dirty="0" smtClean="0"/>
          </a:p>
          <a:p>
            <a:pPr marL="457200" indent="-457200">
              <a:buAutoNum type="arabicParenR"/>
            </a:pPr>
            <a:r>
              <a:rPr lang="es-ES_tradnl" dirty="0" smtClean="0"/>
              <a:t>de </a:t>
            </a:r>
            <a:r>
              <a:rPr lang="es-ES_tradnl" dirty="0"/>
              <a:t>las fotonovelas y los comics, </a:t>
            </a:r>
            <a:endParaRPr lang="es-ES_tradnl" dirty="0" smtClean="0"/>
          </a:p>
          <a:p>
            <a:pPr marL="457200" indent="-457200">
              <a:buAutoNum type="arabicParenR"/>
            </a:pPr>
            <a:r>
              <a:rPr lang="es-ES_tradnl" dirty="0" smtClean="0"/>
              <a:t>de </a:t>
            </a:r>
            <a:r>
              <a:rPr lang="es-ES_tradnl" dirty="0"/>
              <a:t>la música popular y del performance de la vida diaria, </a:t>
            </a:r>
            <a:endParaRPr lang="es-ES_tradnl" dirty="0" smtClean="0"/>
          </a:p>
          <a:p>
            <a:r>
              <a:rPr lang="es-ES_tradnl" dirty="0" smtClean="0"/>
              <a:t>SIGNOS culturales que </a:t>
            </a:r>
            <a:r>
              <a:rPr lang="es-ES_tradnl" dirty="0"/>
              <a:t>todos en una sociedad particular comparten </a:t>
            </a:r>
            <a:endParaRPr lang="es-ES_tradnl" dirty="0" smtClean="0"/>
          </a:p>
          <a:p>
            <a:r>
              <a:rPr lang="es-ES_tradnl" dirty="0" smtClean="0"/>
              <a:t>y </a:t>
            </a:r>
            <a:r>
              <a:rPr lang="es-ES_tradnl" dirty="0"/>
              <a:t>por tanto pueden </a:t>
            </a:r>
            <a:r>
              <a:rPr lang="es-ES_tradnl" b="1" u="sng" dirty="0"/>
              <a:t>entender y decodificar </a:t>
            </a:r>
            <a:r>
              <a:rPr lang="es-ES_tradnl" dirty="0"/>
              <a:t>fácilmente sin tener que acceder a complicados mecanismos intelectuales; </a:t>
            </a:r>
            <a:endParaRPr lang="es-ES_tradnl" dirty="0" smtClean="0"/>
          </a:p>
          <a:p>
            <a:r>
              <a:rPr lang="es-ES_tradnl" dirty="0" smtClean="0"/>
              <a:t>esos </a:t>
            </a:r>
            <a:r>
              <a:rPr lang="es-ES_tradnl" dirty="0"/>
              <a:t>repertorios cambian, mutan, son inestables </a:t>
            </a:r>
            <a:endParaRPr lang="es-ES_tradnl" dirty="0" smtClean="0"/>
          </a:p>
          <a:p>
            <a:r>
              <a:rPr lang="es-ES_tradnl" dirty="0" smtClean="0"/>
              <a:t>y </a:t>
            </a:r>
            <a:r>
              <a:rPr lang="es-ES_tradnl" dirty="0"/>
              <a:t>siempre están en </a:t>
            </a:r>
            <a:r>
              <a:rPr lang="es-ES_tradnl" dirty="0" smtClean="0"/>
              <a:t>continua </a:t>
            </a:r>
            <a:r>
              <a:rPr lang="es-ES_tradnl" dirty="0"/>
              <a:t>redefinición....</a:t>
            </a:r>
            <a:endParaRPr lang="en-US" dirty="0"/>
          </a:p>
          <a:p>
            <a:endParaRPr lang="en-US" dirty="0"/>
          </a:p>
        </p:txBody>
      </p:sp>
      <p:sp>
        <p:nvSpPr>
          <p:cNvPr id="3" name="Title 2"/>
          <p:cNvSpPr>
            <a:spLocks noGrp="1"/>
          </p:cNvSpPr>
          <p:nvPr>
            <p:ph type="title"/>
          </p:nvPr>
        </p:nvSpPr>
        <p:spPr/>
        <p:txBody>
          <a:bodyPr/>
          <a:lstStyle/>
          <a:p>
            <a:r>
              <a:rPr lang="en-US" dirty="0" err="1" smtClean="0"/>
              <a:t>Archivos</a:t>
            </a:r>
            <a:r>
              <a:rPr lang="en-US" dirty="0" smtClean="0"/>
              <a:t> de </a:t>
            </a:r>
            <a:r>
              <a:rPr lang="en-US" dirty="0" err="1" smtClean="0"/>
              <a:t>signos</a:t>
            </a:r>
            <a:endParaRPr lang="en-US" dirty="0"/>
          </a:p>
        </p:txBody>
      </p:sp>
    </p:spTree>
    <p:extLst>
      <p:ext uri="{BB962C8B-B14F-4D97-AF65-F5344CB8AC3E}">
        <p14:creationId xmlns:p14="http://schemas.microsoft.com/office/powerpoint/2010/main" val="263355152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 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Tie.thmx</Template>
  <TotalTime>19</TotalTime>
  <Words>785</Words>
  <Application>Microsoft Macintosh PowerPoint</Application>
  <PresentationFormat>On-screen Show (4:3)</PresentationFormat>
  <Paragraphs>76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Black Tie</vt:lpstr>
      <vt:lpstr>Tele-novelas</vt:lpstr>
      <vt:lpstr>resumen</vt:lpstr>
      <vt:lpstr>LAS TELENOVELAS</vt:lpstr>
      <vt:lpstr>PERO…</vt:lpstr>
      <vt:lpstr>Caracteristicas y contenidos</vt:lpstr>
      <vt:lpstr>ademas</vt:lpstr>
      <vt:lpstr>Re-significacion</vt:lpstr>
      <vt:lpstr>Farsa barroca</vt:lpstr>
      <vt:lpstr>Archivos de signos</vt:lpstr>
      <vt:lpstr>Es mejor que no se muera…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Tele-novelas</dc:title>
  <dc:creator>Porben</dc:creator>
  <cp:lastModifiedBy>Porben</cp:lastModifiedBy>
  <cp:revision>2</cp:revision>
  <dcterms:created xsi:type="dcterms:W3CDTF">2012-11-13T17:31:19Z</dcterms:created>
  <dcterms:modified xsi:type="dcterms:W3CDTF">2012-11-13T17:50:45Z</dcterms:modified>
</cp:coreProperties>
</file>