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0" r:id="rId3"/>
    <p:sldId id="260" r:id="rId4"/>
    <p:sldId id="278" r:id="rId5"/>
    <p:sldId id="265" r:id="rId6"/>
    <p:sldId id="264" r:id="rId7"/>
    <p:sldId id="257" r:id="rId8"/>
    <p:sldId id="258" r:id="rId9"/>
    <p:sldId id="266" r:id="rId10"/>
    <p:sldId id="272" r:id="rId11"/>
    <p:sldId id="273" r:id="rId12"/>
    <p:sldId id="274" r:id="rId13"/>
    <p:sldId id="275" r:id="rId14"/>
    <p:sldId id="262" r:id="rId15"/>
    <p:sldId id="271" r:id="rId16"/>
    <p:sldId id="267" r:id="rId17"/>
    <p:sldId id="268" r:id="rId18"/>
    <p:sldId id="269" r:id="rId19"/>
    <p:sldId id="277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33" autoAdjust="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17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F9446ADC-3964-1F48-ABEE-70FFCF3F0A3D}" type="datetimeFigureOut">
              <a:rPr lang="en-US" smtClean="0"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A6465E27-07DA-E242-AA22-1E1A0E0C8A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hyperlink" Target="http://youtu.be/YRp5ydsfyx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WrkNyc5Eggk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1O_QZV1ImF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YRp5ydsfyxs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hyperlink" Target="http://youtu.be/5-rgleIUY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youtu.be/EjgEhymCoIA" TargetMode="Externa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11230" y="321994"/>
            <a:ext cx="50058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ettenschweiler"/>
                <a:cs typeface="Haettenschweiler"/>
              </a:rPr>
              <a:t>NARCO-DRAMA</a:t>
            </a:r>
          </a:p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ettenschweiler"/>
                <a:cs typeface="Haettenschweiler"/>
              </a:rPr>
              <a:t>Y</a:t>
            </a:r>
          </a:p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ettenschweiler"/>
                <a:cs typeface="Haettenschweiler"/>
              </a:rPr>
              <a:t>MUJERES </a:t>
            </a:r>
          </a:p>
          <a:p>
            <a:pPr algn="ctr"/>
            <a:r>
              <a:rPr lang="en-US" sz="4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000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Haettenschweiler"/>
                <a:cs typeface="Haettenschweiler"/>
              </a:rPr>
              <a:t>PISTOLERAS</a:t>
            </a:r>
            <a:endParaRPr lang="en-US" sz="4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0000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Haettenschweiler"/>
              <a:cs typeface="Haettenschweile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571" y="0"/>
            <a:ext cx="5261429" cy="748425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41122" y="3045816"/>
            <a:ext cx="36053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[</a:t>
            </a:r>
            <a:r>
              <a:rPr lang="es-ES_tradnl" dirty="0" err="1"/>
              <a:t>Trailer</a:t>
            </a:r>
            <a:r>
              <a:rPr lang="es-ES_tradnl" dirty="0"/>
              <a:t> </a:t>
            </a:r>
            <a:r>
              <a:rPr lang="es-ES_tradnl" dirty="0" smtClean="0">
                <a:hlinkClick r:id="rId3"/>
              </a:rPr>
              <a:t>http</a:t>
            </a:r>
            <a:r>
              <a:rPr lang="es-ES_tradnl" dirty="0">
                <a:hlinkClick r:id="rId3"/>
              </a:rPr>
              <a:t>://youtu.be/</a:t>
            </a:r>
            <a:r>
              <a:rPr lang="es-ES_tradnl" dirty="0" smtClean="0">
                <a:hlinkClick r:id="rId3"/>
              </a:rPr>
              <a:t>YRp5ydsfyxs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3" name="Rectangle 2"/>
          <p:cNvSpPr/>
          <p:nvPr/>
        </p:nvSpPr>
        <p:spPr>
          <a:xfrm>
            <a:off x="319028" y="51752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Hugo Benavides: </a:t>
            </a:r>
            <a:r>
              <a:rPr lang="en-US" b="1" dirty="0" err="1"/>
              <a:t>Narco</a:t>
            </a:r>
            <a:r>
              <a:rPr lang="en-US" b="1" dirty="0"/>
              <a:t>-Sensibility </a:t>
            </a:r>
            <a:endParaRPr lang="en-US" b="1" dirty="0" smtClean="0"/>
          </a:p>
          <a:p>
            <a:r>
              <a:rPr lang="en-US" b="1" dirty="0" smtClean="0"/>
              <a:t>and </a:t>
            </a:r>
            <a:r>
              <a:rPr lang="en-US" b="1" dirty="0"/>
              <a:t>the Global Return of the Other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Drugs, Thugs, and Divas. </a:t>
            </a:r>
            <a:endParaRPr lang="en-US" dirty="0" smtClean="0"/>
          </a:p>
          <a:p>
            <a:r>
              <a:rPr lang="en-US" dirty="0" err="1" smtClean="0"/>
              <a:t>Telenovelas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Narco</a:t>
            </a:r>
            <a:r>
              <a:rPr lang="en-US" dirty="0"/>
              <a:t>-Dramas in </a:t>
            </a:r>
            <a:endParaRPr lang="en-US" dirty="0" smtClean="0"/>
          </a:p>
          <a:p>
            <a:r>
              <a:rPr lang="en-US" dirty="0" smtClean="0"/>
              <a:t>Latin </a:t>
            </a:r>
            <a:r>
              <a:rPr lang="en-US" dirty="0"/>
              <a:t>America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499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S</a:t>
            </a:r>
            <a:r>
              <a:rPr lang="es-ES_tradnl" dirty="0" err="1" smtClean="0"/>
              <a:t>icariato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619" y="1735137"/>
            <a:ext cx="8321523" cy="4699529"/>
          </a:xfrm>
        </p:spPr>
        <p:txBody>
          <a:bodyPr>
            <a:normAutofit/>
          </a:bodyPr>
          <a:lstStyle/>
          <a:p>
            <a:r>
              <a:rPr lang="es-ES_tradnl" dirty="0"/>
              <a:t>En las últimas décadas del siglo XX, Colombia (y Medellín en particular) vio el auge de numerosas narraciones sobre la violencia del narcotráfico, tanto testimoniales como ficticias y en forma escrita o fílmica, que a menudo giran en torno a la </a:t>
            </a:r>
            <a:r>
              <a:rPr lang="es-ES_tradnl" b="1" dirty="0"/>
              <a:t>figura del sicario</a:t>
            </a:r>
            <a:r>
              <a:rPr lang="es-ES_tradnl" dirty="0"/>
              <a:t>, visible en los medios de comunicación de Colombia desde la década de los ochenta.  </a:t>
            </a:r>
            <a:endParaRPr lang="en-US" dirty="0"/>
          </a:p>
          <a:p>
            <a:r>
              <a:rPr lang="es-ES_tradnl" dirty="0"/>
              <a:t>Los elementos más determinantes del </a:t>
            </a:r>
            <a:r>
              <a:rPr lang="es-ES_tradnl" dirty="0" err="1"/>
              <a:t>sicariato</a:t>
            </a:r>
            <a:r>
              <a:rPr lang="es-ES_tradnl" dirty="0"/>
              <a:t> en esas representaciones tienen que ver con el consumismo, el ámbito religioso, el lingüístico y el grupal.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314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From</a:t>
            </a:r>
            <a:r>
              <a:rPr lang="es-ES_tradnl" dirty="0" smtClean="0"/>
              <a:t> “Contra” </a:t>
            </a:r>
            <a:r>
              <a:rPr lang="es-ES_tradnl" dirty="0" err="1" smtClean="0"/>
              <a:t>to</a:t>
            </a:r>
            <a:r>
              <a:rPr lang="es-ES_tradnl" dirty="0" smtClean="0"/>
              <a:t> “Sub” Cultura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Los jóvenes sicarios pasaron de una </a:t>
            </a:r>
            <a:r>
              <a:rPr lang="es-ES_tradnl" b="1" dirty="0"/>
              <a:t>contracultura juvenil </a:t>
            </a:r>
            <a:endParaRPr lang="es-ES_tradnl" b="1" dirty="0" smtClean="0"/>
          </a:p>
          <a:p>
            <a:pPr>
              <a:buFontTx/>
              <a:buChar char="-"/>
            </a:pPr>
            <a:r>
              <a:rPr lang="es-ES_tradnl" dirty="0" smtClean="0"/>
              <a:t>inconforme </a:t>
            </a:r>
            <a:r>
              <a:rPr lang="es-ES_tradnl" dirty="0"/>
              <a:t>con su exclusión por parte de la sociedad y el Estado, 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a </a:t>
            </a:r>
            <a:r>
              <a:rPr lang="es-ES_tradnl" b="1" dirty="0"/>
              <a:t>una subcultura </a:t>
            </a:r>
            <a:r>
              <a:rPr lang="es-ES_tradnl" dirty="0"/>
              <a:t>cuyos miembros comparten las tendencias religiosas, lingüísticas y consumistas de los </a:t>
            </a:r>
            <a:r>
              <a:rPr lang="es-ES_tradnl" b="1" dirty="0"/>
              <a:t>narcotraficantes</a:t>
            </a:r>
            <a:r>
              <a:rPr lang="es-ES_tradnl" dirty="0"/>
              <a:t>, conformando un híbrido de creencias, prácticas y estilos de vida que oscilan entre la cultura rural y la urbana, entre lo viejo y lo moderno.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068" y="442763"/>
            <a:ext cx="8314266" cy="868362"/>
          </a:xfrm>
        </p:spPr>
        <p:txBody>
          <a:bodyPr/>
          <a:lstStyle/>
          <a:p>
            <a:r>
              <a:rPr lang="es-ES_tradnl" sz="4800" dirty="0" smtClean="0"/>
              <a:t>“el </a:t>
            </a:r>
            <a:r>
              <a:rPr lang="es-ES_tradnl" sz="4800" dirty="0"/>
              <a:t>estado de perversión </a:t>
            </a:r>
            <a:r>
              <a:rPr lang="es-ES_tradnl" sz="4800" dirty="0" smtClean="0"/>
              <a:t>social”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067" y="1360182"/>
            <a:ext cx="8314266" cy="40560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3000" dirty="0" smtClean="0"/>
              <a:t>Pensemos </a:t>
            </a:r>
            <a:r>
              <a:rPr lang="es-ES_tradnl" sz="3000" dirty="0"/>
              <a:t>en Gabriel García Márquez y </a:t>
            </a:r>
            <a:endParaRPr lang="es-ES_tradnl" sz="3000" dirty="0" smtClean="0"/>
          </a:p>
          <a:p>
            <a:pPr marL="0" indent="0" algn="ctr">
              <a:buNone/>
            </a:pPr>
            <a:r>
              <a:rPr lang="es-ES_tradnl" sz="3000" b="1" dirty="0" smtClean="0"/>
              <a:t>“</a:t>
            </a:r>
            <a:r>
              <a:rPr lang="es-ES_tradnl" sz="3000" b="1" dirty="0"/>
              <a:t>Noticia de un secuestro” </a:t>
            </a:r>
            <a:r>
              <a:rPr lang="es-ES_tradnl" sz="3000" dirty="0"/>
              <a:t>(1996</a:t>
            </a:r>
            <a:r>
              <a:rPr lang="es-ES_tradnl" sz="3000" dirty="0" smtClean="0"/>
              <a:t>)</a:t>
            </a:r>
            <a:endParaRPr lang="en-US" sz="3000" dirty="0"/>
          </a:p>
          <a:p>
            <a:pPr marL="0" indent="0">
              <a:buNone/>
            </a:pPr>
            <a:r>
              <a:rPr lang="es-ES_tradnl" sz="2500" dirty="0" smtClean="0"/>
              <a:t>“Una </a:t>
            </a:r>
            <a:r>
              <a:rPr lang="es-ES_tradnl" sz="2500" dirty="0"/>
              <a:t>droga más dañina que las mal llamadas heroicas se introdujo en la cultura nacional: el dinero fácil. Prosperó la idea de que la ley es el mayor obstáculo para la felicidad, que </a:t>
            </a:r>
            <a:r>
              <a:rPr lang="es-ES_tradnl" sz="2500" b="1" dirty="0"/>
              <a:t>de nada sirve aprender a leer y a escribir, que se vive mejor y más seguro como delincuente que como gente de bien</a:t>
            </a:r>
            <a:r>
              <a:rPr lang="es-ES_tradnl" sz="2500" b="1" dirty="0" smtClean="0"/>
              <a:t>.</a:t>
            </a:r>
            <a:r>
              <a:rPr lang="es-ES_tradnl" sz="2500" dirty="0" smtClean="0"/>
              <a:t>”</a:t>
            </a:r>
            <a:r>
              <a:rPr lang="en-US" sz="2500" dirty="0"/>
              <a:t> </a:t>
            </a:r>
            <a:endParaRPr lang="en-US" sz="2500" dirty="0" smtClean="0"/>
          </a:p>
          <a:p>
            <a:pPr marL="0" indent="0">
              <a:buNone/>
            </a:pPr>
            <a:r>
              <a:rPr lang="es-ES_tradnl" sz="2500" dirty="0" smtClean="0"/>
              <a:t>En </a:t>
            </a:r>
            <a:r>
              <a:rPr lang="es-ES_tradnl" sz="2500" dirty="0"/>
              <a:t>síntesis: “el estado de perversión social propio de toda guerra larvada</a:t>
            </a:r>
            <a:r>
              <a:rPr lang="es-ES_tradnl" sz="2500" dirty="0" smtClean="0"/>
              <a:t>”</a:t>
            </a:r>
            <a:r>
              <a:rPr lang="es-ES_tradnl" sz="2500" dirty="0" smtClean="0">
                <a:hlinkClick r:id="rId2"/>
              </a:rPr>
              <a:t>…. http</a:t>
            </a:r>
            <a:r>
              <a:rPr lang="es-ES_tradnl" sz="2500" dirty="0">
                <a:hlinkClick r:id="rId2"/>
              </a:rPr>
              <a:t>://youtu.be/</a:t>
            </a:r>
            <a:r>
              <a:rPr lang="es-ES_tradnl" sz="2500" dirty="0" smtClean="0">
                <a:hlinkClick r:id="rId2"/>
              </a:rPr>
              <a:t>WrkNyc5Eggk</a:t>
            </a:r>
            <a:endParaRPr lang="es-ES_tradnl" sz="2500" dirty="0" smtClean="0"/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461649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dirty="0"/>
              <a:t>La virgen de los sicarios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dirty="0"/>
              <a:t>La publicación en 1994  de </a:t>
            </a:r>
            <a:r>
              <a:rPr lang="es-ES_tradnl" b="1" dirty="0"/>
              <a:t>“La virgen de los sicarios</a:t>
            </a:r>
            <a:r>
              <a:rPr lang="es-ES_tradnl" dirty="0"/>
              <a:t>”, novela escrita por Fernando Vallejo, y su adaptación al cine en 2000 por </a:t>
            </a:r>
            <a:r>
              <a:rPr lang="es-ES_tradnl" dirty="0" err="1"/>
              <a:t>Barbet</a:t>
            </a:r>
            <a:r>
              <a:rPr lang="es-ES_tradnl" dirty="0"/>
              <a:t> Schroeder, con guión del mismo Vallejo, supusieron 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-- el </a:t>
            </a:r>
            <a:r>
              <a:rPr lang="es-ES_tradnl" b="1" dirty="0"/>
              <a:t>éxito internacional del tema del </a:t>
            </a:r>
            <a:r>
              <a:rPr lang="es-ES_tradnl" b="1" dirty="0" err="1"/>
              <a:t>sicariato</a:t>
            </a:r>
            <a:r>
              <a:rPr lang="es-ES_tradnl" dirty="0"/>
              <a:t>, </a:t>
            </a:r>
            <a:r>
              <a:rPr lang="es-ES_tradnl" dirty="0" smtClean="0"/>
              <a:t>--</a:t>
            </a:r>
          </a:p>
          <a:p>
            <a:pPr marL="0" indent="0">
              <a:buNone/>
            </a:pPr>
            <a:r>
              <a:rPr lang="es-ES_tradnl" dirty="0" smtClean="0">
                <a:hlinkClick r:id="rId2"/>
              </a:rPr>
              <a:t>Trailer: http</a:t>
            </a:r>
            <a:r>
              <a:rPr lang="es-ES_tradnl" dirty="0">
                <a:hlinkClick r:id="rId2"/>
              </a:rPr>
              <a:t>://youtu.be/</a:t>
            </a:r>
            <a:r>
              <a:rPr lang="es-ES_tradnl" dirty="0" smtClean="0">
                <a:hlinkClick r:id="rId2"/>
              </a:rPr>
              <a:t>1O_QZV1ImFE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Éxito al </a:t>
            </a:r>
            <a:r>
              <a:rPr lang="es-ES_tradnl" dirty="0"/>
              <a:t>que ha contribuido después </a:t>
            </a:r>
            <a:r>
              <a:rPr lang="es-ES_tradnl" b="1" dirty="0"/>
              <a:t>Rosario Tijeras </a:t>
            </a:r>
            <a:r>
              <a:rPr lang="es-ES_tradnl" dirty="0"/>
              <a:t>(la novela y la película).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370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“Cultura Fronteriza”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399" y="1720840"/>
            <a:ext cx="7313613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500" dirty="0"/>
              <a:t>A través de una suerte de “</a:t>
            </a:r>
            <a:r>
              <a:rPr lang="es-ES_tradnl" sz="2500" dirty="0" err="1"/>
              <a:t>border</a:t>
            </a:r>
            <a:r>
              <a:rPr lang="es-ES_tradnl" sz="2500" dirty="0"/>
              <a:t> culture” - cultura fronteriza o cultura límite que reelabora los discursos de la identidad latinoamericana y reacciona al hecho de vivir justo al lado de la imperio más poderoso en el mundo hoy día.</a:t>
            </a:r>
            <a:endParaRPr lang="en-US" sz="2500" dirty="0"/>
          </a:p>
          <a:p>
            <a:r>
              <a:rPr lang="es-ES_tradnl" sz="2500" dirty="0"/>
              <a:t> </a:t>
            </a:r>
            <a:endParaRPr lang="en-US" sz="2500" dirty="0"/>
          </a:p>
          <a:p>
            <a:r>
              <a:rPr lang="es-ES_tradnl" sz="2500" dirty="0"/>
              <a:t>Estas culturas operan tanto en lo simbólico como en lo </a:t>
            </a:r>
            <a:r>
              <a:rPr lang="es-ES_tradnl" sz="2500" dirty="0" smtClean="0"/>
              <a:t>‘real’ </a:t>
            </a:r>
            <a:r>
              <a:rPr lang="es-ES_tradnl" sz="2500" dirty="0"/>
              <a:t>(no solamente demarcan las naciones o se limita el tránsito de los sujetos) pero permiten el flujo casi constante de identidades culturales (ver en Rosario la música </a:t>
            </a:r>
            <a:r>
              <a:rPr lang="es-ES_tradnl" sz="2500" dirty="0" smtClean="0"/>
              <a:t>‘disco’ </a:t>
            </a:r>
            <a:r>
              <a:rPr lang="es-ES_tradnl" sz="2500" dirty="0"/>
              <a:t>dentro del club, por ejemplo).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36030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Cultura-l</a:t>
            </a:r>
            <a:r>
              <a:rPr lang="es-ES_tradnl" dirty="0" smtClean="0"/>
              <a:t>ímite </a:t>
            </a:r>
            <a:r>
              <a:rPr lang="es-ES_tradnl" dirty="0"/>
              <a:t>e</a:t>
            </a:r>
            <a:r>
              <a:rPr lang="es-ES_tradnl" dirty="0" smtClean="0"/>
              <a:t>n </a:t>
            </a:r>
            <a:r>
              <a:rPr lang="es-ES_tradnl" dirty="0"/>
              <a:t>el caso de </a:t>
            </a:r>
            <a:r>
              <a:rPr lang="es-ES_tradnl" b="1" dirty="0"/>
              <a:t>Rosario Tijeras </a:t>
            </a:r>
            <a:r>
              <a:rPr lang="es-ES_tradnl" dirty="0"/>
              <a:t>(Colombia</a:t>
            </a:r>
            <a:r>
              <a:rPr lang="es-ES_tradnl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dirty="0" smtClean="0"/>
              <a:t>El </a:t>
            </a:r>
            <a:r>
              <a:rPr lang="es-ES_tradnl" dirty="0"/>
              <a:t>uso de la música norteamericana 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err="1" smtClean="0"/>
              <a:t>Trailer</a:t>
            </a:r>
            <a:r>
              <a:rPr lang="es-ES_tradnl" dirty="0" smtClean="0"/>
              <a:t> </a:t>
            </a:r>
            <a:r>
              <a:rPr lang="es-ES_tradnl" dirty="0"/>
              <a:t>= </a:t>
            </a:r>
            <a:r>
              <a:rPr lang="es-ES_tradnl" dirty="0">
                <a:hlinkClick r:id="rId2"/>
              </a:rPr>
              <a:t>http://youtu.be/</a:t>
            </a:r>
            <a:r>
              <a:rPr lang="es-ES_tradnl" dirty="0" smtClean="0">
                <a:hlinkClick r:id="rId2"/>
              </a:rPr>
              <a:t>YRp5ydsfyxs</a:t>
            </a:r>
            <a:endParaRPr lang="es-ES_tradnl" dirty="0" smtClean="0"/>
          </a:p>
          <a:p>
            <a:pPr marL="0" indent="0">
              <a:buNone/>
            </a:pPr>
            <a:r>
              <a:rPr lang="es-ES_tradnl" dirty="0" smtClean="0"/>
              <a:t>La m</a:t>
            </a:r>
            <a:r>
              <a:rPr lang="es-ES_tradnl" dirty="0" smtClean="0"/>
              <a:t>úsica </a:t>
            </a:r>
            <a:r>
              <a:rPr lang="es-ES_tradnl" dirty="0" smtClean="0"/>
              <a:t>es </a:t>
            </a:r>
            <a:r>
              <a:rPr lang="es-ES_tradnl" dirty="0"/>
              <a:t>un indicador de esa presencia,</a:t>
            </a:r>
            <a:r>
              <a:rPr lang="en-US" dirty="0"/>
              <a:t> </a:t>
            </a:r>
            <a:r>
              <a:rPr lang="es-ES_tradnl" dirty="0"/>
              <a:t>casi omnipresencia, de la cultura popular norteamericana </a:t>
            </a:r>
            <a:r>
              <a:rPr lang="es-ES_tradnl" dirty="0" smtClean="0"/>
              <a:t>y </a:t>
            </a:r>
            <a:r>
              <a:rPr lang="es-ES_tradnl" dirty="0"/>
              <a:t>las influencias múltiples de los Estados Unidos, </a:t>
            </a:r>
          </a:p>
          <a:p>
            <a:pPr marL="0" indent="0">
              <a:buNone/>
            </a:pPr>
            <a:r>
              <a:rPr lang="es-ES_tradnl" dirty="0" smtClean="0"/>
              <a:t>También</a:t>
            </a:r>
            <a:r>
              <a:rPr lang="es-ES_tradnl" dirty="0"/>
              <a:t>, en </a:t>
            </a:r>
            <a:r>
              <a:rPr lang="es-ES_tradnl" b="1" dirty="0"/>
              <a:t>Rosario Tijeras</a:t>
            </a:r>
            <a:r>
              <a:rPr lang="es-ES_tradnl" dirty="0"/>
              <a:t>, </a:t>
            </a:r>
            <a:r>
              <a:rPr lang="es-ES_tradnl" sz="3900" b="1" dirty="0" smtClean="0"/>
              <a:t>la </a:t>
            </a:r>
            <a:r>
              <a:rPr lang="es-ES_tradnl" sz="3900" b="1" dirty="0"/>
              <a:t>frontera es la calle </a:t>
            </a:r>
            <a:endParaRPr lang="es-ES_tradnl" sz="3900" b="1" dirty="0" smtClean="0"/>
          </a:p>
          <a:p>
            <a:pPr marL="0" indent="0">
              <a:buNone/>
            </a:pPr>
            <a:r>
              <a:rPr lang="es-ES_tradnl" dirty="0" smtClean="0"/>
              <a:t>que </a:t>
            </a:r>
            <a:r>
              <a:rPr lang="es-ES_tradnl" dirty="0"/>
              <a:t>separa  la ciudad de los ricos y </a:t>
            </a:r>
            <a:r>
              <a:rPr lang="es-ES_tradnl" dirty="0" smtClean="0"/>
              <a:t>las </a:t>
            </a:r>
            <a:r>
              <a:rPr lang="es-ES_tradnl" dirty="0"/>
              <a:t>favelas/barrios nuevos de los pobres, es decir, la calle </a:t>
            </a:r>
            <a:r>
              <a:rPr lang="es-ES_tradnl" dirty="0" smtClean="0"/>
              <a:t>(</a:t>
            </a:r>
            <a:r>
              <a:rPr lang="es-ES_tradnl" dirty="0"/>
              <a:t>donde a menudo ocurre la violencia) marca </a:t>
            </a:r>
            <a:r>
              <a:rPr lang="es-ES_tradnl" dirty="0" smtClean="0"/>
              <a:t>los </a:t>
            </a:r>
            <a:r>
              <a:rPr lang="es-ES_tradnl" dirty="0"/>
              <a:t>márgenes entre </a:t>
            </a:r>
            <a:r>
              <a:rPr lang="es-ES_tradnl" dirty="0" smtClean="0"/>
              <a:t>SUPER-ricos </a:t>
            </a:r>
            <a:r>
              <a:rPr lang="es-ES_tradnl" dirty="0"/>
              <a:t>y </a:t>
            </a:r>
            <a:r>
              <a:rPr lang="es-ES_tradnl" dirty="0" smtClean="0"/>
              <a:t>supra-</a:t>
            </a:r>
            <a:r>
              <a:rPr lang="es-ES_tradnl" dirty="0"/>
              <a:t>pobres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3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321408" y="5870098"/>
            <a:ext cx="7313613" cy="868362"/>
          </a:xfrm>
        </p:spPr>
        <p:txBody>
          <a:bodyPr/>
          <a:lstStyle/>
          <a:p>
            <a:r>
              <a:rPr lang="en-US" sz="3600" dirty="0"/>
              <a:t>LAS BARBIES ASESINAS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000" dirty="0" smtClean="0"/>
              <a:t>DE </a:t>
            </a:r>
            <a:r>
              <a:rPr lang="en-US" sz="3000" dirty="0"/>
              <a:t>MARY CLAYTON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3649" r="19703" b="56622"/>
          <a:stretch/>
        </p:blipFill>
        <p:spPr>
          <a:xfrm>
            <a:off x="3361878" y="1751389"/>
            <a:ext cx="2340864" cy="287513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84050" y="4656246"/>
            <a:ext cx="752064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500" dirty="0"/>
              <a:t>La veneración de la violencia en </a:t>
            </a:r>
            <a:r>
              <a:rPr lang="es-ES_tradnl" sz="2500" dirty="0" smtClean="0"/>
              <a:t>los </a:t>
            </a:r>
            <a:r>
              <a:rPr lang="es-ES_tradnl" sz="2500" dirty="0"/>
              <a:t>narco-drama, como en otros géneros culturales como el hip-hop y el rap, debido al </a:t>
            </a:r>
            <a:r>
              <a:rPr lang="es-ES_tradnl" sz="2500" b="1" dirty="0"/>
              <a:t>rechazo de un sentido ingenuo de la inocencia moral o la justicia social</a:t>
            </a:r>
            <a:r>
              <a:rPr lang="es-ES_tradnl" sz="2500" dirty="0"/>
              <a:t>, significa el completo opuesto a su representación melodramática.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955" y="1751389"/>
            <a:ext cx="6767797" cy="510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97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077E-6 4.09995E-6 L -0.88292 -0.02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155" y="-14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239E-6 2.40167E-6 L 0.8256 -0.7642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271" y="-38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7143" y="503238"/>
            <a:ext cx="3510870" cy="868362"/>
          </a:xfrm>
        </p:spPr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 err="1" smtClean="0"/>
              <a:t>Hermosas</a:t>
            </a:r>
            <a:r>
              <a:rPr lang="en-US" b="1" dirty="0" smtClean="0"/>
              <a:t> </a:t>
            </a:r>
            <a:r>
              <a:rPr lang="en-US" b="1" dirty="0" err="1" smtClean="0"/>
              <a:t>Sicarias</a:t>
            </a:r>
            <a:r>
              <a:rPr lang="en-US" b="1" dirty="0" smtClean="0"/>
              <a:t>”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00" y="0"/>
            <a:ext cx="4650994" cy="6978952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717143" y="1735138"/>
            <a:ext cx="4003524" cy="512286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dirty="0" err="1" smtClean="0"/>
              <a:t>Bellas</a:t>
            </a:r>
            <a:r>
              <a:rPr lang="en-US" dirty="0" smtClean="0"/>
              <a:t> </a:t>
            </a:r>
            <a:r>
              <a:rPr lang="en-US" dirty="0"/>
              <a:t>y </a:t>
            </a:r>
            <a:r>
              <a:rPr lang="en-US" dirty="0" err="1"/>
              <a:t>jóvenes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en la </a:t>
            </a:r>
            <a:r>
              <a:rPr lang="en-US" dirty="0" err="1"/>
              <a:t>película</a:t>
            </a:r>
            <a:r>
              <a:rPr lang="en-US" dirty="0"/>
              <a:t> ‘</a:t>
            </a:r>
            <a:r>
              <a:rPr lang="en-US" b="1" dirty="0"/>
              <a:t>Rosario Tijeras</a:t>
            </a:r>
            <a:r>
              <a:rPr lang="en-US" dirty="0"/>
              <a:t>’ son </a:t>
            </a:r>
            <a:r>
              <a:rPr lang="en-US" dirty="0" err="1"/>
              <a:t>las</a:t>
            </a:r>
            <a:r>
              <a:rPr lang="en-US" dirty="0"/>
              <a:t> </a:t>
            </a:r>
            <a:r>
              <a:rPr lang="en-US" dirty="0" err="1"/>
              <a:t>vengadoras</a:t>
            </a:r>
            <a:r>
              <a:rPr lang="en-US" dirty="0"/>
              <a:t> de los </a:t>
            </a:r>
            <a:r>
              <a:rPr lang="en-US" dirty="0" err="1"/>
              <a:t>mafiosos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El </a:t>
            </a:r>
            <a:r>
              <a:rPr lang="en-US" dirty="0" err="1"/>
              <a:t>brazo</a:t>
            </a:r>
            <a:r>
              <a:rPr lang="en-US" dirty="0"/>
              <a:t> </a:t>
            </a:r>
            <a:r>
              <a:rPr lang="en-US" dirty="0" err="1"/>
              <a:t>armado</a:t>
            </a:r>
            <a:r>
              <a:rPr lang="en-US" dirty="0"/>
              <a:t> del cartel de </a:t>
            </a:r>
            <a:r>
              <a:rPr lang="en-US" dirty="0" err="1"/>
              <a:t>Juárez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opera en la </a:t>
            </a:r>
            <a:r>
              <a:rPr lang="en-US" dirty="0" err="1"/>
              <a:t>frontera</a:t>
            </a:r>
            <a:r>
              <a:rPr lang="en-US" dirty="0"/>
              <a:t> de México y EE.UU., </a:t>
            </a:r>
            <a:r>
              <a:rPr lang="en-US" dirty="0" err="1"/>
              <a:t>recluta</a:t>
            </a:r>
            <a:r>
              <a:rPr lang="en-US" dirty="0"/>
              <a:t> y </a:t>
            </a:r>
            <a:r>
              <a:rPr lang="en-US" dirty="0" err="1"/>
              <a:t>entrena</a:t>
            </a:r>
            <a:r>
              <a:rPr lang="en-US" dirty="0"/>
              <a:t> a </a:t>
            </a:r>
            <a:r>
              <a:rPr lang="en-US" dirty="0" err="1"/>
              <a:t>decenas</a:t>
            </a:r>
            <a:r>
              <a:rPr lang="en-US" dirty="0"/>
              <a:t> de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jóvenes</a:t>
            </a:r>
            <a:r>
              <a:rPr lang="en-US" dirty="0"/>
              <a:t> y </a:t>
            </a:r>
            <a:r>
              <a:rPr lang="en-US" dirty="0" err="1"/>
              <a:t>bonitas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matar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sicarios</a:t>
            </a:r>
            <a:r>
              <a:rPr lang="en-US" dirty="0"/>
              <a:t>, </a:t>
            </a:r>
            <a:r>
              <a:rPr lang="en-US" dirty="0" err="1"/>
              <a:t>reveló</a:t>
            </a:r>
            <a:r>
              <a:rPr lang="en-US" dirty="0"/>
              <a:t> </a:t>
            </a:r>
            <a:r>
              <a:rPr lang="en-US" dirty="0" err="1"/>
              <a:t>tras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captura</a:t>
            </a:r>
            <a:r>
              <a:rPr lang="en-US" dirty="0"/>
              <a:t> un </a:t>
            </a:r>
            <a:r>
              <a:rPr lang="en-US" dirty="0" err="1"/>
              <a:t>pistolero</a:t>
            </a:r>
            <a:r>
              <a:rPr lang="en-US" dirty="0"/>
              <a:t> a </a:t>
            </a:r>
            <a:r>
              <a:rPr lang="en-US" dirty="0" err="1"/>
              <a:t>sueldo</a:t>
            </a:r>
            <a:r>
              <a:rPr lang="en-US" dirty="0"/>
              <a:t> de la </a:t>
            </a:r>
            <a:r>
              <a:rPr lang="en-US" dirty="0" err="1"/>
              <a:t>organización</a:t>
            </a:r>
            <a:r>
              <a:rPr lang="en-US" dirty="0" smtClean="0"/>
              <a:t>.”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MÉXICO, </a:t>
            </a:r>
            <a:r>
              <a:rPr lang="en-US" dirty="0" smtClean="0"/>
              <a:t>EFE (2010)</a:t>
            </a:r>
          </a:p>
          <a:p>
            <a:pPr marL="0" indent="0">
              <a:buNone/>
            </a:pPr>
            <a:r>
              <a:rPr lang="en-US" sz="1300" dirty="0" smtClean="0"/>
              <a:t>&lt; Maria </a:t>
            </a:r>
            <a:r>
              <a:rPr lang="en-US" sz="1300" dirty="0"/>
              <a:t>Fernanda </a:t>
            </a:r>
            <a:r>
              <a:rPr lang="en-US" sz="1300" dirty="0" err="1" smtClean="0"/>
              <a:t>Yepes</a:t>
            </a:r>
            <a:r>
              <a:rPr lang="en-US" sz="1300" dirty="0" smtClean="0"/>
              <a:t>, Rosario en la </a:t>
            </a:r>
            <a:r>
              <a:rPr lang="en-US" sz="1300" dirty="0" err="1" smtClean="0"/>
              <a:t>seria</a:t>
            </a:r>
            <a:r>
              <a:rPr lang="en-US" sz="1300" dirty="0" smtClean="0"/>
              <a:t> de TV </a:t>
            </a:r>
            <a:r>
              <a:rPr lang="en-US" sz="1300" dirty="0" err="1" smtClean="0"/>
              <a:t>colombiana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4248851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R.E.S.P.E.T.O.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u="sng" dirty="0"/>
              <a:t>Relaciones de género, sexualidad y </a:t>
            </a:r>
            <a:r>
              <a:rPr lang="es-ES_tradnl" u="sng" dirty="0" smtClean="0"/>
              <a:t>clase</a:t>
            </a: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El narco-drama mantiene la centralidad de la estructura patriarcal, la cual es fácil de ver y criticar</a:t>
            </a:r>
            <a:r>
              <a:rPr lang="es-ES_tradnl" dirty="0" smtClean="0"/>
              <a:t>.</a:t>
            </a:r>
            <a:r>
              <a:rPr lang="es-ES_tradnl" dirty="0"/>
              <a:t> </a:t>
            </a:r>
            <a:endParaRPr lang="en-US" dirty="0"/>
          </a:p>
          <a:p>
            <a:pPr marL="0" indent="0">
              <a:buNone/>
            </a:pPr>
            <a:r>
              <a:rPr lang="es-ES_tradnl" dirty="0"/>
              <a:t>La forma patriarcal en la que el Estado ha ignorado metódicamente a las mujeres, sus luchas por alcanzar una igualdad humana y lograr un presencia tanto política como socio-económica (y no estamos hablando de que en América Latina hayan países con presidentas, estamos hablando de la mayoría de las mujeres</a:t>
            </a:r>
            <a:r>
              <a:rPr lang="es-ES_tradnl" dirty="0" smtClean="0"/>
              <a:t>)…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23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38658"/>
            <a:ext cx="7313613" cy="868362"/>
          </a:xfrm>
        </p:spPr>
        <p:txBody>
          <a:bodyPr/>
          <a:lstStyle/>
          <a:p>
            <a:r>
              <a:rPr lang="es-ES_tradnl" dirty="0"/>
              <a:t>RESPUESTA </a:t>
            </a:r>
            <a:r>
              <a:rPr lang="es-ES_tradnl" dirty="0" err="1"/>
              <a:t>melodrámatica</a:t>
            </a:r>
            <a:r>
              <a:rPr lang="es-ES_tradnl" dirty="0"/>
              <a:t> MUY popular? </a:t>
            </a:r>
            <a:br>
              <a:rPr lang="es-ES_tradnl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144" b="12144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1790095" y="24823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En </a:t>
            </a:r>
            <a:r>
              <a:rPr lang="es-ES_tradnl" dirty="0"/>
              <a:t>Rosario, la escena en el baño: </a:t>
            </a:r>
            <a:endParaRPr lang="es-ES_tradnl" dirty="0" smtClean="0"/>
          </a:p>
          <a:p>
            <a:r>
              <a:rPr lang="es-ES_tradnl" dirty="0" smtClean="0"/>
              <a:t>RESPETO</a:t>
            </a:r>
            <a:r>
              <a:rPr lang="es-ES_tradnl" dirty="0"/>
              <a:t>... A punta de pistola</a:t>
            </a:r>
            <a:r>
              <a:rPr lang="es-ES_tradnl" dirty="0" smtClean="0"/>
              <a:t>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" y="5941572"/>
            <a:ext cx="2833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http://youtu.be/5-rgleIUYTs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78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ROSARIO TIJERAS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76" y="1536095"/>
            <a:ext cx="7987695" cy="49953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600" dirty="0"/>
              <a:t>“Rosario Tijeras” </a:t>
            </a:r>
            <a:r>
              <a:rPr lang="es-ES_tradnl" sz="2600" dirty="0" smtClean="0"/>
              <a:t>novela de </a:t>
            </a:r>
            <a:r>
              <a:rPr lang="es-ES_tradnl" sz="2600" dirty="0"/>
              <a:t>Jorge Franco Ramos (1999</a:t>
            </a:r>
            <a:r>
              <a:rPr lang="es-ES_tradnl" sz="2600" dirty="0" smtClean="0"/>
              <a:t>).</a:t>
            </a:r>
          </a:p>
          <a:p>
            <a:pPr marL="0" indent="0">
              <a:buNone/>
            </a:pPr>
            <a:r>
              <a:rPr lang="es-ES_tradnl" sz="2600" dirty="0"/>
              <a:t>A</a:t>
            </a:r>
            <a:r>
              <a:rPr lang="es-ES_tradnl" sz="2600" dirty="0" smtClean="0"/>
              <a:t>daptación cinematográfica</a:t>
            </a:r>
            <a:r>
              <a:rPr lang="en-US" sz="2600" dirty="0" smtClean="0"/>
              <a:t>, co</a:t>
            </a:r>
            <a:r>
              <a:rPr lang="en-US" sz="2600" dirty="0"/>
              <a:t>-</a:t>
            </a:r>
            <a:r>
              <a:rPr lang="en-US" sz="2600" dirty="0" err="1" smtClean="0"/>
              <a:t>producción</a:t>
            </a:r>
            <a:r>
              <a:rPr lang="en-US" sz="2600" dirty="0" smtClean="0"/>
              <a:t> de </a:t>
            </a:r>
            <a:r>
              <a:rPr lang="es-ES_tradnl" sz="2600" dirty="0"/>
              <a:t>México, Colombia y España dirigida por Emilio </a:t>
            </a:r>
            <a:r>
              <a:rPr lang="es-ES_tradnl" sz="2600" dirty="0" err="1"/>
              <a:t>Maillé</a:t>
            </a:r>
            <a:r>
              <a:rPr lang="es-ES_tradnl" sz="2600" dirty="0"/>
              <a:t> (2005). </a:t>
            </a:r>
            <a:endParaRPr lang="es-ES_tradnl" sz="2600" dirty="0" smtClean="0"/>
          </a:p>
          <a:p>
            <a:pPr marL="0" indent="0">
              <a:buNone/>
            </a:pPr>
            <a:r>
              <a:rPr lang="es-ES_tradnl" sz="2600" dirty="0" smtClean="0"/>
              <a:t>Está </a:t>
            </a:r>
            <a:r>
              <a:rPr lang="es-ES_tradnl" sz="2600" dirty="0"/>
              <a:t>protagonizada por </a:t>
            </a:r>
            <a:r>
              <a:rPr lang="es-ES_tradnl" sz="2600" b="1" dirty="0"/>
              <a:t>Flora Martínez </a:t>
            </a:r>
            <a:r>
              <a:rPr lang="es-ES_tradnl" dirty="0"/>
              <a:t>(en el papel de la pandillera), Manolo Cardona (Emilio), el español </a:t>
            </a:r>
            <a:r>
              <a:rPr lang="es-ES_tradnl" dirty="0" err="1"/>
              <a:t>Unax</a:t>
            </a:r>
            <a:r>
              <a:rPr lang="es-ES_tradnl" dirty="0"/>
              <a:t> Ugalde (Antonio), y Rodrigo Oviedo (</a:t>
            </a:r>
            <a:r>
              <a:rPr lang="es-ES_tradnl" dirty="0" err="1"/>
              <a:t>Johnefe</a:t>
            </a:r>
            <a:r>
              <a:rPr lang="es-ES_tradnl" dirty="0"/>
              <a:t>).</a:t>
            </a:r>
          </a:p>
          <a:p>
            <a:pPr marL="0" indent="0">
              <a:buNone/>
            </a:pPr>
            <a:r>
              <a:rPr lang="es-ES_tradnl" sz="2600" b="1" dirty="0"/>
              <a:t>“Rosario Tijeras </a:t>
            </a:r>
            <a:r>
              <a:rPr lang="es-ES_tradnl" sz="2600" b="1" dirty="0" err="1"/>
              <a:t>is</a:t>
            </a:r>
            <a:r>
              <a:rPr lang="es-ES_tradnl" sz="2600" b="1" dirty="0"/>
              <a:t> </a:t>
            </a:r>
            <a:r>
              <a:rPr lang="es-ES_tradnl" sz="2600" b="1" dirty="0" err="1"/>
              <a:t>reportedly</a:t>
            </a:r>
            <a:r>
              <a:rPr lang="es-ES_tradnl" sz="2600" b="1" dirty="0"/>
              <a:t> </a:t>
            </a:r>
            <a:r>
              <a:rPr lang="es-ES_tradnl" sz="2600" b="1" dirty="0" err="1"/>
              <a:t>the</a:t>
            </a:r>
            <a:r>
              <a:rPr lang="es-ES_tradnl" sz="2600" b="1" dirty="0"/>
              <a:t> </a:t>
            </a:r>
            <a:r>
              <a:rPr lang="es-ES_tradnl" sz="2600" b="1" dirty="0" err="1"/>
              <a:t>second</a:t>
            </a:r>
            <a:r>
              <a:rPr lang="es-ES_tradnl" sz="2600" b="1" dirty="0"/>
              <a:t> </a:t>
            </a:r>
            <a:r>
              <a:rPr lang="es-ES_tradnl" sz="2600" b="1" dirty="0" err="1"/>
              <a:t>highest-grossing</a:t>
            </a:r>
            <a:r>
              <a:rPr lang="es-ES_tradnl" sz="2600" b="1" dirty="0"/>
              <a:t> film in </a:t>
            </a:r>
            <a:r>
              <a:rPr lang="es-ES_tradnl" sz="2600" b="1" dirty="0" err="1"/>
              <a:t>Colombian</a:t>
            </a:r>
            <a:r>
              <a:rPr lang="es-ES_tradnl" sz="2600" b="1" dirty="0"/>
              <a:t> </a:t>
            </a:r>
            <a:r>
              <a:rPr lang="es-ES_tradnl" sz="2600" b="1" dirty="0" err="1"/>
              <a:t>history</a:t>
            </a:r>
            <a:r>
              <a:rPr lang="es-ES_tradnl" sz="2600" b="1" dirty="0"/>
              <a:t>.</a:t>
            </a:r>
            <a:r>
              <a:rPr lang="es-ES_tradnl" sz="2600" b="1" dirty="0" smtClean="0"/>
              <a:t>”</a:t>
            </a:r>
            <a:endParaRPr lang="en-US" sz="2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951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Juanes</a:t>
            </a:r>
            <a:r>
              <a:rPr lang="en-US" dirty="0" smtClean="0"/>
              <a:t>, Rosario Tijeras (disco “</a:t>
            </a:r>
            <a:r>
              <a:rPr lang="en-US" dirty="0" err="1" smtClean="0"/>
              <a:t>Mi</a:t>
            </a:r>
            <a:r>
              <a:rPr lang="en-US" dirty="0" smtClean="0"/>
              <a:t> </a:t>
            </a:r>
            <a:r>
              <a:rPr lang="en-US" dirty="0" err="1" smtClean="0"/>
              <a:t>sangre</a:t>
            </a:r>
            <a:r>
              <a:rPr lang="en-US" dirty="0" smtClean="0"/>
              <a:t>”, 2005)</a:t>
            </a:r>
          </a:p>
          <a:p>
            <a:r>
              <a:rPr lang="en-US" dirty="0">
                <a:hlinkClick r:id="rId2"/>
              </a:rPr>
              <a:t>http://youtu.be/</a:t>
            </a:r>
            <a:r>
              <a:rPr lang="en-US" dirty="0" smtClean="0">
                <a:hlinkClick r:id="rId2"/>
              </a:rPr>
              <a:t>EjgEhymCoIA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513" y="2311400"/>
            <a:ext cx="2222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16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13" y="2474628"/>
            <a:ext cx="7978985" cy="868362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err="1" smtClean="0"/>
              <a:t>Quiz</a:t>
            </a:r>
            <a:r>
              <a:rPr lang="es-ES_tradnl" dirty="0" smtClean="0"/>
              <a:t> sobre Narco-drama</a:t>
            </a:r>
            <a:br>
              <a:rPr lang="es-ES_tradnl" dirty="0" smtClean="0"/>
            </a:br>
            <a:r>
              <a:rPr lang="es-ES_tradnl" dirty="0" smtClean="0"/>
              <a:t>Nombre: ________________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Según </a:t>
            </a:r>
            <a:r>
              <a:rPr lang="es-ES_tradnl" dirty="0"/>
              <a:t>Benavides, cuáles son las características del Narco-Drama</a:t>
            </a:r>
            <a:r>
              <a:rPr lang="es-ES_tradnl" dirty="0" smtClean="0"/>
              <a:t>:</a:t>
            </a:r>
            <a:br>
              <a:rPr lang="es-ES_tradnl" dirty="0" smtClean="0"/>
            </a:br>
            <a:r>
              <a:rPr lang="es-ES_tradnl" dirty="0"/>
              <a:t/>
            </a:r>
            <a:br>
              <a:rPr lang="es-ES_tradnl" dirty="0"/>
            </a:br>
            <a:r>
              <a:rPr lang="es-ES_tradnl" dirty="0" smtClean="0"/>
              <a:t>1.----</a:t>
            </a:r>
            <a:br>
              <a:rPr lang="es-ES_tradnl" dirty="0" smtClean="0"/>
            </a:br>
            <a:r>
              <a:rPr lang="es-ES_tradnl" dirty="0" smtClean="0"/>
              <a:t>2.----</a:t>
            </a:r>
            <a:br>
              <a:rPr lang="es-ES_tradnl" dirty="0" smtClean="0"/>
            </a:br>
            <a:r>
              <a:rPr lang="es-ES_tradnl" dirty="0" smtClean="0"/>
              <a:t>3.----</a:t>
            </a:r>
            <a:br>
              <a:rPr lang="es-ES_tradnl" dirty="0" smtClean="0"/>
            </a:br>
            <a:r>
              <a:rPr lang="es-ES_tradnl" dirty="0" smtClean="0"/>
              <a:t>4.----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362096" y="2486149"/>
            <a:ext cx="7313613" cy="40560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s-ES_tradnl" dirty="0"/>
              <a:t>1. Violencia extrema </a:t>
            </a:r>
            <a:endParaRPr lang="en-US" dirty="0"/>
          </a:p>
          <a:p>
            <a:r>
              <a:rPr lang="es-ES_tradnl" dirty="0"/>
              <a:t>2. Uso excesivo de armas de fuego</a:t>
            </a:r>
            <a:endParaRPr lang="en-US" dirty="0"/>
          </a:p>
          <a:p>
            <a:r>
              <a:rPr lang="es-ES_tradnl" dirty="0"/>
              <a:t>3. La criminalidad asociada a las drogas</a:t>
            </a:r>
            <a:endParaRPr lang="en-US" dirty="0"/>
          </a:p>
          <a:p>
            <a:r>
              <a:rPr lang="es-ES_tradnl" dirty="0"/>
              <a:t>4. La fabricación del héroe local y el héroe solitario</a:t>
            </a:r>
            <a:endParaRPr lang="en-US" dirty="0"/>
          </a:p>
          <a:p>
            <a:r>
              <a:rPr lang="es-ES_tradnl" dirty="0"/>
              <a:t>5. La presencia de un código de honor entre criminales</a:t>
            </a:r>
            <a:endParaRPr lang="en-US" dirty="0"/>
          </a:p>
          <a:p>
            <a:r>
              <a:rPr lang="es-ES_tradnl" dirty="0"/>
              <a:t>6. La repetición de la estructura patriarcal </a:t>
            </a:r>
            <a:endParaRPr lang="en-US" dirty="0"/>
          </a:p>
          <a:p>
            <a:r>
              <a:rPr lang="es-ES_tradnl" dirty="0"/>
              <a:t>7. El uso de estereotipos de género, sexualidad, clase social, etc.</a:t>
            </a:r>
            <a:endParaRPr lang="en-US" dirty="0"/>
          </a:p>
          <a:p>
            <a:r>
              <a:rPr lang="es-ES_tradnl" dirty="0"/>
              <a:t>8. Alienación de las clases medias y altas afectando sus "sensibilidades" </a:t>
            </a:r>
            <a:endParaRPr lang="en-US" dirty="0"/>
          </a:p>
          <a:p>
            <a:r>
              <a:rPr lang="es-ES_tradnl" dirty="0"/>
              <a:t>9. La presencia de un "</a:t>
            </a:r>
            <a:r>
              <a:rPr lang="es-ES_tradnl" dirty="0" err="1"/>
              <a:t>border</a:t>
            </a:r>
            <a:r>
              <a:rPr lang="es-ES_tradnl" dirty="0"/>
              <a:t> culture"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3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87088 -0.12514 " pathEditMode="relative" ptsTypes="AA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breve</a:t>
            </a:r>
            <a:r>
              <a:rPr lang="en-US" dirty="0" smtClean="0"/>
              <a:t> en </a:t>
            </a:r>
            <a:r>
              <a:rPr lang="en-US" dirty="0" err="1" smtClean="0"/>
              <a:t>grupos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Según Benavides:</a:t>
            </a:r>
            <a:endParaRPr lang="en-US" dirty="0"/>
          </a:p>
          <a:p>
            <a:r>
              <a:rPr lang="es-ES_tradnl" dirty="0"/>
              <a:t>¿Cómo son vistas o representadas las mujeres y cómo son representados los hombres en los narco-dramas?</a:t>
            </a:r>
            <a:endParaRPr lang="en-US" dirty="0"/>
          </a:p>
          <a:p>
            <a:r>
              <a:rPr lang="es-ES_tradnl" dirty="0"/>
              <a:t>¿A qué se refiere con “</a:t>
            </a:r>
            <a:r>
              <a:rPr lang="es-ES_tradnl" dirty="0" err="1"/>
              <a:t>border</a:t>
            </a:r>
            <a:r>
              <a:rPr lang="es-ES_tradnl" dirty="0"/>
              <a:t> culture”?</a:t>
            </a:r>
            <a:endParaRPr lang="en-US" dirty="0"/>
          </a:p>
          <a:p>
            <a:r>
              <a:rPr lang="es-ES_tradnl" dirty="0"/>
              <a:t>¿Cuáles son las características de los héroes en el narco-drama (123)?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50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Melodrama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86098"/>
            <a:ext cx="7313613" cy="105413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dirty="0" err="1" smtClean="0"/>
              <a:t>concepto</a:t>
            </a:r>
            <a:r>
              <a:rPr lang="en-US" dirty="0" err="1"/>
              <a:t>-adjetivo-</a:t>
            </a:r>
            <a:r>
              <a:rPr lang="en-US" dirty="0" err="1" smtClean="0"/>
              <a:t>género</a:t>
            </a:r>
            <a:r>
              <a:rPr lang="en-US" dirty="0" smtClean="0"/>
              <a:t>) – using your cell/portable device search for “melodrama” -</a:t>
            </a:r>
          </a:p>
        </p:txBody>
      </p:sp>
      <p:sp>
        <p:nvSpPr>
          <p:cNvPr id="4" name="Rectangle 3"/>
          <p:cNvSpPr/>
          <p:nvPr/>
        </p:nvSpPr>
        <p:spPr>
          <a:xfrm>
            <a:off x="9240762" y="2634877"/>
            <a:ext cx="821266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err="1"/>
              <a:t>Obra</a:t>
            </a:r>
            <a:r>
              <a:rPr lang="en-US" sz="3000" dirty="0"/>
              <a:t> </a:t>
            </a:r>
            <a:r>
              <a:rPr lang="en-US" sz="3000" dirty="0" err="1"/>
              <a:t>literaria</a:t>
            </a:r>
            <a:r>
              <a:rPr lang="en-US" sz="3000" dirty="0"/>
              <a:t> o </a:t>
            </a:r>
            <a:r>
              <a:rPr lang="en-US" sz="3000" dirty="0" err="1"/>
              <a:t>cinematográfica</a:t>
            </a:r>
            <a:r>
              <a:rPr lang="en-US" sz="3000" dirty="0"/>
              <a:t> en la </a:t>
            </a:r>
            <a:r>
              <a:rPr lang="en-US" sz="3000" dirty="0" err="1"/>
              <a:t>que</a:t>
            </a:r>
            <a:r>
              <a:rPr lang="en-US" sz="3000" dirty="0"/>
              <a:t> se </a:t>
            </a:r>
            <a:r>
              <a:rPr lang="en-US" sz="3000" dirty="0" err="1"/>
              <a:t>busca</a:t>
            </a:r>
            <a:r>
              <a:rPr lang="en-US" sz="3000" dirty="0"/>
              <a:t> </a:t>
            </a:r>
            <a:r>
              <a:rPr lang="en-US" sz="3000" dirty="0" err="1"/>
              <a:t>conmover</a:t>
            </a:r>
            <a:r>
              <a:rPr lang="en-US" sz="3000" dirty="0"/>
              <a:t> </a:t>
            </a:r>
            <a:r>
              <a:rPr lang="en-US" sz="3000" dirty="0" err="1"/>
              <a:t>fácilmente</a:t>
            </a:r>
            <a:r>
              <a:rPr lang="en-US" sz="3000" dirty="0"/>
              <a:t> la </a:t>
            </a:r>
            <a:r>
              <a:rPr lang="en-US" sz="3000" dirty="0" err="1"/>
              <a:t>sensibilidad</a:t>
            </a:r>
            <a:r>
              <a:rPr lang="en-US" sz="3000" dirty="0"/>
              <a:t> del </a:t>
            </a:r>
            <a:r>
              <a:rPr lang="en-US" sz="3000" dirty="0" err="1"/>
              <a:t>público</a:t>
            </a:r>
            <a:r>
              <a:rPr lang="en-US" sz="3000" dirty="0"/>
              <a:t> </a:t>
            </a:r>
            <a:r>
              <a:rPr lang="en-US" sz="3000" dirty="0" err="1"/>
              <a:t>mediante</a:t>
            </a:r>
            <a:r>
              <a:rPr lang="en-US" sz="3000" dirty="0"/>
              <a:t> la </a:t>
            </a:r>
            <a:r>
              <a:rPr lang="en-US" sz="3000" dirty="0" err="1"/>
              <a:t>exageración</a:t>
            </a:r>
            <a:r>
              <a:rPr lang="en-US" sz="3000" dirty="0"/>
              <a:t> de los </a:t>
            </a:r>
            <a:r>
              <a:rPr lang="en-US" sz="3000" dirty="0" err="1"/>
              <a:t>aspectos</a:t>
            </a:r>
            <a:r>
              <a:rPr lang="en-US" sz="3000" dirty="0"/>
              <a:t> </a:t>
            </a:r>
            <a:r>
              <a:rPr lang="en-US" sz="3000" dirty="0" err="1"/>
              <a:t>sentimentales</a:t>
            </a:r>
            <a:r>
              <a:rPr lang="en-US" sz="3000" dirty="0"/>
              <a:t>, </a:t>
            </a:r>
            <a:r>
              <a:rPr lang="en-US" sz="3000" dirty="0" err="1"/>
              <a:t>tristes</a:t>
            </a:r>
            <a:r>
              <a:rPr lang="en-US" sz="3000" dirty="0"/>
              <a:t> y </a:t>
            </a:r>
            <a:r>
              <a:rPr lang="en-US" sz="3000" dirty="0" err="1"/>
              <a:t>dolorosos</a:t>
            </a:r>
            <a:r>
              <a:rPr lang="en-US" sz="3000" dirty="0"/>
              <a:t>.</a:t>
            </a:r>
          </a:p>
          <a:p>
            <a:endParaRPr lang="en-US" sz="3000" dirty="0" smtClean="0"/>
          </a:p>
          <a:p>
            <a:r>
              <a:rPr lang="en-US" sz="3000" dirty="0" smtClean="0"/>
              <a:t>La </a:t>
            </a:r>
            <a:r>
              <a:rPr lang="en-US" sz="3000" dirty="0" err="1"/>
              <a:t>omnipresencia</a:t>
            </a:r>
            <a:r>
              <a:rPr lang="en-US" sz="3000" dirty="0"/>
              <a:t> de los </a:t>
            </a:r>
            <a:r>
              <a:rPr lang="en-US" sz="3000" dirty="0" err="1"/>
              <a:t>medios</a:t>
            </a:r>
            <a:r>
              <a:rPr lang="en-US" sz="3000" dirty="0"/>
              <a:t> de </a:t>
            </a:r>
            <a:r>
              <a:rPr lang="en-US" sz="3000" dirty="0" err="1"/>
              <a:t>comunicación</a:t>
            </a:r>
            <a:r>
              <a:rPr lang="en-US" sz="3000" dirty="0"/>
              <a:t> en la </a:t>
            </a:r>
            <a:r>
              <a:rPr lang="en-US" sz="3000" dirty="0" err="1"/>
              <a:t>sociedad</a:t>
            </a:r>
            <a:r>
              <a:rPr lang="en-US" sz="3000" dirty="0"/>
              <a:t> de </a:t>
            </a:r>
            <a:r>
              <a:rPr lang="en-US" sz="3000" dirty="0" err="1"/>
              <a:t>nuestros</a:t>
            </a:r>
            <a:r>
              <a:rPr lang="en-US" sz="3000" dirty="0"/>
              <a:t> </a:t>
            </a:r>
            <a:r>
              <a:rPr lang="en-US" sz="3000" dirty="0" err="1"/>
              <a:t>días</a:t>
            </a:r>
            <a:r>
              <a:rPr lang="en-US" sz="3000" dirty="0"/>
              <a:t> ha </a:t>
            </a:r>
            <a:r>
              <a:rPr lang="en-US" sz="3000" dirty="0" err="1"/>
              <a:t>llevado</a:t>
            </a:r>
            <a:r>
              <a:rPr lang="en-US" sz="3000" dirty="0"/>
              <a:t> a la </a:t>
            </a:r>
            <a:r>
              <a:rPr lang="en-US" sz="3000" dirty="0" err="1"/>
              <a:t>teatralización</a:t>
            </a:r>
            <a:r>
              <a:rPr lang="en-US" sz="3000" dirty="0"/>
              <a:t> de la </a:t>
            </a:r>
            <a:r>
              <a:rPr lang="en-US" sz="3000" dirty="0" err="1"/>
              <a:t>vida</a:t>
            </a:r>
            <a:r>
              <a:rPr lang="en-US" sz="3000" dirty="0"/>
              <a:t> </a:t>
            </a:r>
            <a:r>
              <a:rPr lang="en-US" sz="3000" dirty="0" err="1"/>
              <a:t>diaria</a:t>
            </a:r>
            <a:r>
              <a:rPr lang="en-US" sz="3000" dirty="0"/>
              <a:t> (</a:t>
            </a:r>
            <a:r>
              <a:rPr lang="en-US" sz="3000" dirty="0" err="1"/>
              <a:t>ej</a:t>
            </a:r>
            <a:r>
              <a:rPr lang="en-US" sz="3000" dirty="0"/>
              <a:t>. “</a:t>
            </a:r>
            <a:r>
              <a:rPr lang="en-US" sz="3000" dirty="0" err="1"/>
              <a:t>Mejor</a:t>
            </a:r>
            <a:r>
              <a:rPr lang="en-US" sz="3000" dirty="0"/>
              <a:t> </a:t>
            </a:r>
            <a:r>
              <a:rPr lang="en-US" sz="3000" dirty="0" err="1"/>
              <a:t>es</a:t>
            </a:r>
            <a:r>
              <a:rPr lang="en-US" sz="3000" dirty="0"/>
              <a:t> </a:t>
            </a:r>
            <a:r>
              <a:rPr lang="en-US" sz="3000" dirty="0" err="1"/>
              <a:t>que</a:t>
            </a:r>
            <a:r>
              <a:rPr lang="en-US" sz="3000" dirty="0"/>
              <a:t> Gabriela no se </a:t>
            </a:r>
            <a:r>
              <a:rPr lang="en-US" sz="3000" dirty="0" err="1"/>
              <a:t>muera</a:t>
            </a:r>
            <a:r>
              <a:rPr lang="en-US" sz="3000" dirty="0"/>
              <a:t>”)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1609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11186E-7 1.03193E-6 L -0.91819 -0.052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09" y="-26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NARCO + DRAMA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sz="4000" dirty="0"/>
              <a:t>En los narco-dramas, como en todos los </a:t>
            </a:r>
            <a:r>
              <a:rPr lang="es-ES_tradnl" sz="4000" dirty="0" smtClean="0"/>
              <a:t>MELODRAMAS, </a:t>
            </a:r>
            <a:r>
              <a:rPr lang="es-ES_tradnl" sz="4000" dirty="0"/>
              <a:t>está al centro la violencia extrema (tanto física como de otros tipos), </a:t>
            </a:r>
            <a:r>
              <a:rPr lang="es-ES_tradnl" sz="4000" u="sng" dirty="0"/>
              <a:t>las drogas </a:t>
            </a:r>
            <a:r>
              <a:rPr lang="es-ES_tradnl" sz="4000" dirty="0"/>
              <a:t>(de ahí lo </a:t>
            </a:r>
            <a:r>
              <a:rPr lang="es-ES_tradnl" sz="4000" dirty="0" smtClean="0"/>
              <a:t>NARCO)</a:t>
            </a:r>
            <a:r>
              <a:rPr lang="es-ES_tradnl" sz="4000" dirty="0"/>
              <a:t>, el uso de las armas de fuego y los comportamientos </a:t>
            </a:r>
            <a:r>
              <a:rPr lang="es-ES_tradnl" sz="4000" dirty="0" smtClean="0"/>
              <a:t>“</a:t>
            </a:r>
            <a:r>
              <a:rPr lang="es-ES_tradnl" sz="4000" dirty="0" err="1" smtClean="0"/>
              <a:t>matonescos</a:t>
            </a:r>
            <a:r>
              <a:rPr lang="es-ES_tradnl" sz="4000" dirty="0" smtClean="0"/>
              <a:t>” </a:t>
            </a:r>
          </a:p>
          <a:p>
            <a:pPr marL="0" indent="0">
              <a:buNone/>
            </a:pPr>
            <a:r>
              <a:rPr lang="es-ES_tradnl" sz="4000" dirty="0" smtClean="0"/>
              <a:t>(</a:t>
            </a:r>
            <a:r>
              <a:rPr lang="es-ES_tradnl" sz="4000" dirty="0"/>
              <a:t>cuando alguien se comporta como gamberro o matones, asesinos, </a:t>
            </a:r>
            <a:r>
              <a:rPr lang="es-ES_tradnl" sz="4000" dirty="0" smtClean="0"/>
              <a:t>SICARIOS)</a:t>
            </a:r>
            <a:r>
              <a:rPr lang="es-ES_tradnl" sz="4000" dirty="0"/>
              <a:t>.</a:t>
            </a:r>
            <a:endParaRPr lang="en-US" sz="4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4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9929" y="483487"/>
            <a:ext cx="7313613" cy="868362"/>
          </a:xfrm>
        </p:spPr>
        <p:txBody>
          <a:bodyPr/>
          <a:lstStyle/>
          <a:p>
            <a:r>
              <a:rPr lang="en-US" b="1" dirty="0" smtClean="0"/>
              <a:t>NARCO-drama</a:t>
            </a:r>
            <a:endParaRPr lang="en-US" b="1" dirty="0"/>
          </a:p>
        </p:txBody>
      </p:sp>
      <p:pic>
        <p:nvPicPr>
          <p:cNvPr id="8" name="Picture 7" descr="5705bcef6ovm18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47"/>
            <a:ext cx="3227656" cy="48536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2456" y="1984180"/>
            <a:ext cx="7313613" cy="405606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_tradnl" dirty="0"/>
              <a:t>Al centro de este tipo de melodrama están</a:t>
            </a:r>
            <a:r>
              <a:rPr lang="es-ES_tradnl" dirty="0" smtClean="0"/>
              <a:t>:</a:t>
            </a:r>
            <a:endParaRPr lang="en-US" dirty="0" smtClean="0"/>
          </a:p>
          <a:p>
            <a:pPr marL="0" indent="0" algn="ctr">
              <a:buNone/>
            </a:pPr>
            <a:r>
              <a:rPr lang="es-ES_tradnl" sz="2800" dirty="0" smtClean="0"/>
              <a:t>1. </a:t>
            </a:r>
            <a:r>
              <a:rPr lang="es-ES_tradnl" sz="2800" b="1" dirty="0" smtClean="0"/>
              <a:t>Violencia </a:t>
            </a:r>
            <a:r>
              <a:rPr lang="es-ES_tradnl" sz="2800" b="1" dirty="0"/>
              <a:t>extrema </a:t>
            </a:r>
            <a:r>
              <a:rPr lang="es-ES_tradnl" sz="2800" dirty="0"/>
              <a:t>(mentalidad de supervivencia)</a:t>
            </a:r>
            <a:endParaRPr lang="en-US" sz="2800" dirty="0"/>
          </a:p>
          <a:p>
            <a:pPr marL="0" indent="0" algn="ctr">
              <a:buNone/>
            </a:pPr>
            <a:r>
              <a:rPr lang="es-ES_tradnl" sz="2800" dirty="0" smtClean="0"/>
              <a:t>2. Uso </a:t>
            </a:r>
            <a:r>
              <a:rPr lang="es-ES_tradnl" sz="2800" dirty="0"/>
              <a:t>excesivo de armas de fuego</a:t>
            </a:r>
            <a:endParaRPr lang="en-US" sz="2800" dirty="0"/>
          </a:p>
          <a:p>
            <a:pPr marL="0" indent="0" algn="ctr">
              <a:buNone/>
            </a:pPr>
            <a:r>
              <a:rPr lang="es-ES_tradnl" sz="2800" dirty="0" smtClean="0"/>
              <a:t>3. </a:t>
            </a:r>
            <a:r>
              <a:rPr lang="es-ES_tradnl" sz="2800" b="1" dirty="0" smtClean="0"/>
              <a:t>El </a:t>
            </a:r>
            <a:r>
              <a:rPr lang="es-ES_tradnl" sz="2800" b="1" dirty="0"/>
              <a:t>héroe solitario</a:t>
            </a:r>
            <a:r>
              <a:rPr lang="es-ES_tradnl" sz="2800" dirty="0"/>
              <a:t>: Rosario vs el </a:t>
            </a:r>
            <a:r>
              <a:rPr lang="es-ES_tradnl" sz="2800" dirty="0" smtClean="0"/>
              <a:t>mundo…</a:t>
            </a:r>
            <a:endParaRPr lang="en-US" sz="2800" dirty="0"/>
          </a:p>
          <a:p>
            <a:pPr marL="0" indent="0" algn="ctr">
              <a:buNone/>
            </a:pPr>
            <a:r>
              <a:rPr lang="es-ES_tradnl" sz="2800" dirty="0" smtClean="0"/>
              <a:t>4. </a:t>
            </a:r>
            <a:r>
              <a:rPr lang="es-ES_tradnl" sz="2800" b="1" dirty="0"/>
              <a:t>C</a:t>
            </a:r>
            <a:r>
              <a:rPr lang="es-ES_tradnl" sz="2800" b="1" dirty="0" smtClean="0"/>
              <a:t>ódigo </a:t>
            </a:r>
            <a:r>
              <a:rPr lang="es-ES_tradnl" sz="2800" b="1" dirty="0"/>
              <a:t>de honor entre criminales</a:t>
            </a:r>
            <a:r>
              <a:rPr lang="en-US" sz="2800" b="1" dirty="0"/>
              <a:t> </a:t>
            </a:r>
            <a:endParaRPr lang="en-US" sz="2800" b="1" dirty="0" smtClean="0"/>
          </a:p>
          <a:p>
            <a:pPr marL="0" indent="0" algn="ctr">
              <a:buNone/>
            </a:pPr>
            <a:r>
              <a:rPr lang="es-ES_tradnl" sz="2800" dirty="0" smtClean="0"/>
              <a:t>5. La </a:t>
            </a:r>
            <a:r>
              <a:rPr lang="es-ES_tradnl" sz="2800" dirty="0"/>
              <a:t>repetición de la </a:t>
            </a:r>
            <a:r>
              <a:rPr lang="es-ES_tradnl" sz="2800" b="1" dirty="0"/>
              <a:t>estructura </a:t>
            </a:r>
            <a:r>
              <a:rPr lang="es-ES_tradnl" sz="2800" b="1" dirty="0" smtClean="0"/>
              <a:t>patriarcal</a:t>
            </a:r>
          </a:p>
          <a:p>
            <a:pPr marL="0" indent="0">
              <a:buNone/>
            </a:pPr>
            <a:r>
              <a:rPr lang="es-ES_tradnl" sz="2800" dirty="0" smtClean="0"/>
              <a:t>6. Alienar:</a:t>
            </a:r>
            <a:r>
              <a:rPr lang="en-US" sz="2800" dirty="0"/>
              <a:t> </a:t>
            </a:r>
            <a:r>
              <a:rPr lang="es-ES_tradnl" sz="2800" dirty="0" smtClean="0"/>
              <a:t>clases </a:t>
            </a:r>
            <a:r>
              <a:rPr lang="es-ES_tradnl" sz="2800" dirty="0"/>
              <a:t>medias y altas afectando sus "sensibilidades" </a:t>
            </a:r>
            <a:endParaRPr lang="en-US" sz="2800" dirty="0"/>
          </a:p>
          <a:p>
            <a:pPr marL="0" indent="0" algn="ctr">
              <a:buNone/>
            </a:pPr>
            <a:r>
              <a:rPr lang="es-ES_tradnl" sz="2800" b="1" dirty="0" smtClean="0"/>
              <a:t>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41493" y="7014883"/>
            <a:ext cx="871250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/>
              <a:t>La fabricación del héroe local -como </a:t>
            </a:r>
            <a:r>
              <a:rPr lang="es-ES_tradnl" dirty="0" err="1"/>
              <a:t>contrarespuesta</a:t>
            </a:r>
            <a:r>
              <a:rPr lang="es-ES_tradnl" dirty="0"/>
              <a:t> a los héroes </a:t>
            </a:r>
            <a:r>
              <a:rPr lang="es-ES_tradnl" dirty="0" smtClean="0"/>
              <a:t>globales importados– </a:t>
            </a:r>
          </a:p>
          <a:p>
            <a:r>
              <a:rPr lang="es-ES_tradnl" dirty="0" smtClean="0"/>
              <a:t>en </a:t>
            </a:r>
            <a:r>
              <a:rPr lang="es-ES_tradnl" dirty="0"/>
              <a:t>el caso de Rosario </a:t>
            </a:r>
            <a:r>
              <a:rPr lang="es-ES_tradnl" dirty="0" smtClean="0"/>
              <a:t>Tijeras (por ej. </a:t>
            </a:r>
            <a:r>
              <a:rPr lang="es-ES_tradnl" dirty="0"/>
              <a:t>el cruce de </a:t>
            </a:r>
            <a:r>
              <a:rPr lang="es-ES_tradnl" dirty="0" smtClean="0"/>
              <a:t>Rosario-ficción-popular </a:t>
            </a:r>
            <a:r>
              <a:rPr lang="es-ES_tradnl" dirty="0"/>
              <a:t>a la música de </a:t>
            </a:r>
            <a:r>
              <a:rPr lang="es-ES_tradnl" dirty="0" smtClean="0"/>
              <a:t>Juanes) </a:t>
            </a:r>
            <a:endParaRPr lang="en-US" dirty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5540875" y="5155174"/>
            <a:ext cx="535698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Aspectos </a:t>
            </a:r>
            <a:r>
              <a:rPr lang="es-ES_tradnl" dirty="0"/>
              <a:t>de la vida diaria en América Latina, </a:t>
            </a:r>
            <a:endParaRPr lang="es-ES_tradnl" dirty="0" smtClean="0"/>
          </a:p>
          <a:p>
            <a:r>
              <a:rPr lang="es-ES_tradnl" dirty="0" smtClean="0"/>
              <a:t>sobre </a:t>
            </a:r>
            <a:r>
              <a:rPr lang="es-ES_tradnl" dirty="0"/>
              <a:t>todo la criminalidad asociada, aunque no </a:t>
            </a:r>
            <a:r>
              <a:rPr lang="es-ES_tradnl" dirty="0" smtClean="0"/>
              <a:t>limitada, </a:t>
            </a:r>
          </a:p>
          <a:p>
            <a:r>
              <a:rPr lang="es-ES_tradnl" dirty="0" smtClean="0"/>
              <a:t>a </a:t>
            </a:r>
            <a:r>
              <a:rPr lang="es-ES_tradnl" dirty="0"/>
              <a:t>las drogas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88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36 -0.34004 C 0.0538 -0.4328 0.14613 -0.52533 0.24852 -0.55078 C 0.35005 -0.57622 0.479 -0.49318 0.5741 -0.49295 C 0.66921 -0.49272 0.74384 -0.52094 0.81846 -0.54869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32" y="-118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69 -0.09022 C -0.25807 -0.14851 -0.15845 -0.20634 -0.13711 -0.23132 C -0.11541 -0.25584 -0.25408 -0.22461 -0.22909 -0.23965 C -0.20392 -0.25468 -0.09528 -0.28753 0.01388 -0.32015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70" y="-11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88" y="657174"/>
            <a:ext cx="8441602" cy="868362"/>
          </a:xfrm>
        </p:spPr>
        <p:txBody>
          <a:bodyPr/>
          <a:lstStyle/>
          <a:p>
            <a:r>
              <a:rPr lang="es-ES_tradnl" sz="4000" dirty="0"/>
              <a:t>¿Cómo son vistas o representadas las mujeres y cómo son representados los hombres en los narco-dramas?</a:t>
            </a:r>
            <a:endParaRPr lang="en-US" sz="4000" dirty="0"/>
          </a:p>
        </p:txBody>
      </p:sp>
      <p:pic>
        <p:nvPicPr>
          <p:cNvPr id="7" name="Picture 6" descr="5679h2tegsfl2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0" y="3479800"/>
            <a:ext cx="5080000" cy="3378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7502" y="1666282"/>
            <a:ext cx="83407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_tradnl" dirty="0"/>
          </a:p>
          <a:p>
            <a:r>
              <a:rPr lang="es-ES_tradnl" dirty="0"/>
              <a:t>E</a:t>
            </a:r>
            <a:r>
              <a:rPr lang="es-ES_tradnl" dirty="0" smtClean="0"/>
              <a:t>l </a:t>
            </a:r>
            <a:r>
              <a:rPr lang="es-ES_tradnl" dirty="0"/>
              <a:t>narco-drama subraya la imposibilidad de la mujer de progresar </a:t>
            </a:r>
            <a:r>
              <a:rPr lang="es-ES_tradnl" dirty="0" smtClean="0"/>
              <a:t>en una sociedad</a:t>
            </a:r>
          </a:p>
          <a:p>
            <a:r>
              <a:rPr lang="es-ES_tradnl" dirty="0" smtClean="0"/>
              <a:t>Machista (repleta de ‘hombres’ representando </a:t>
            </a:r>
            <a:r>
              <a:rPr lang="es-ES_tradnl" dirty="0"/>
              <a:t>todos los espectros en el </a:t>
            </a:r>
            <a:r>
              <a:rPr lang="es-ES_tradnl" dirty="0" smtClean="0"/>
              <a:t>contexto social del</a:t>
            </a:r>
          </a:p>
          <a:p>
            <a:r>
              <a:rPr lang="es-ES_tradnl" dirty="0" smtClean="0"/>
              <a:t>tráfico </a:t>
            </a:r>
            <a:r>
              <a:rPr lang="es-ES_tradnl" dirty="0"/>
              <a:t>de </a:t>
            </a:r>
            <a:r>
              <a:rPr lang="es-ES_tradnl" dirty="0" smtClean="0"/>
              <a:t>droga y las múltiples violencias asociadas)</a:t>
            </a:r>
          </a:p>
          <a:p>
            <a:endParaRPr lang="es-ES_tradnl" dirty="0" smtClean="0"/>
          </a:p>
          <a:p>
            <a:r>
              <a:rPr lang="es-ES_tradnl" dirty="0" smtClean="0"/>
              <a:t>La represión y la violencia contra la mujer, objeto </a:t>
            </a:r>
            <a:r>
              <a:rPr lang="es-ES_tradnl" dirty="0"/>
              <a:t>del deseo </a:t>
            </a:r>
            <a:r>
              <a:rPr lang="en-US" dirty="0" err="1" smtClean="0"/>
              <a:t>masculino</a:t>
            </a:r>
            <a:endParaRPr lang="en-US" dirty="0"/>
          </a:p>
          <a:p>
            <a:r>
              <a:rPr lang="es-ES_tradnl" dirty="0"/>
              <a:t> </a:t>
            </a:r>
            <a:endParaRPr lang="en-US" dirty="0"/>
          </a:p>
          <a:p>
            <a:r>
              <a:rPr lang="es-ES_tradnl" dirty="0"/>
              <a:t>La mujer, en el narco-drama, tienen un enorme </a:t>
            </a:r>
            <a:r>
              <a:rPr lang="es-ES_tradnl" dirty="0" smtClean="0"/>
              <a:t>poder </a:t>
            </a:r>
          </a:p>
          <a:p>
            <a:r>
              <a:rPr lang="es-ES_tradnl" dirty="0" smtClean="0"/>
              <a:t>(si bien solamente simbólico), y en algunos casos es </a:t>
            </a:r>
            <a:r>
              <a:rPr lang="es-ES_tradnl" dirty="0"/>
              <a:t>igual o </a:t>
            </a:r>
            <a:endParaRPr lang="es-ES_tradnl" dirty="0" smtClean="0"/>
          </a:p>
          <a:p>
            <a:r>
              <a:rPr lang="es-ES_tradnl" dirty="0" smtClean="0"/>
              <a:t>superior en poder a los </a:t>
            </a:r>
            <a:r>
              <a:rPr lang="es-ES_tradnl" dirty="0"/>
              <a:t>hombres, </a:t>
            </a:r>
            <a:r>
              <a:rPr lang="es-ES_tradnl" dirty="0" smtClean="0"/>
              <a:t>sobre </a:t>
            </a:r>
            <a:r>
              <a:rPr lang="es-ES_tradnl" dirty="0"/>
              <a:t>todo por su capacidad </a:t>
            </a:r>
            <a:endParaRPr lang="es-ES_tradnl" dirty="0" smtClean="0"/>
          </a:p>
          <a:p>
            <a:r>
              <a:rPr lang="es-ES_tradnl" dirty="0" smtClean="0"/>
              <a:t>de </a:t>
            </a:r>
            <a:r>
              <a:rPr lang="es-ES_tradnl" dirty="0"/>
              <a:t>distorsionar e intervenir </a:t>
            </a:r>
            <a:r>
              <a:rPr lang="es-ES_tradnl" dirty="0" smtClean="0"/>
              <a:t>en </a:t>
            </a:r>
            <a:r>
              <a:rPr lang="es-ES_tradnl" dirty="0"/>
              <a:t>los espacios </a:t>
            </a:r>
            <a:endParaRPr lang="es-ES_tradnl" dirty="0" smtClean="0"/>
          </a:p>
          <a:p>
            <a:r>
              <a:rPr lang="es-ES_tradnl" dirty="0" smtClean="0"/>
              <a:t>privados </a:t>
            </a:r>
            <a:r>
              <a:rPr lang="es-ES_tradnl" dirty="0"/>
              <a:t>y públicos </a:t>
            </a:r>
            <a:endParaRPr lang="es-ES_tradnl" dirty="0" smtClean="0"/>
          </a:p>
          <a:p>
            <a:endParaRPr lang="en-US" dirty="0"/>
          </a:p>
          <a:p>
            <a:r>
              <a:rPr lang="es-ES_tradnl" dirty="0" smtClean="0"/>
              <a:t>Uso </a:t>
            </a:r>
            <a:r>
              <a:rPr lang="es-ES_tradnl" dirty="0"/>
              <a:t>de </a:t>
            </a:r>
            <a:r>
              <a:rPr lang="es-ES_tradnl" dirty="0" smtClean="0"/>
              <a:t>estereotipos…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09381" y="482480"/>
            <a:ext cx="812449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Rosario, por ej. en el espacio privado prepara las balas de su hermanos, y públicamente, </a:t>
            </a:r>
          </a:p>
          <a:p>
            <a:r>
              <a:rPr lang="es-ES_tradnl" dirty="0" smtClean="0"/>
              <a:t>ejecuta a quienes la han dañado en su pasado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2386228" y="7081541"/>
            <a:ext cx="6779057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_tradnl" dirty="0" smtClean="0"/>
              <a:t>Rosario, </a:t>
            </a:r>
            <a:r>
              <a:rPr lang="es-ES_tradnl" b="1" dirty="0" smtClean="0"/>
              <a:t>mujer voluptuosa</a:t>
            </a:r>
            <a:r>
              <a:rPr lang="es-ES_tradnl" dirty="0" smtClean="0"/>
              <a:t>, prostituta forzada por su propios hermano </a:t>
            </a:r>
          </a:p>
          <a:p>
            <a:r>
              <a:rPr lang="es-ES_tradnl" dirty="0" smtClean="0"/>
              <a:t>(drama familiar, Rosario abusada de niña por sus padrastro, </a:t>
            </a:r>
          </a:p>
          <a:p>
            <a:r>
              <a:rPr lang="es-ES_tradnl" dirty="0" smtClean="0"/>
              <a:t>prostituida por sus hermano para saldar cuentas de "negocios" de drogas, </a:t>
            </a:r>
          </a:p>
          <a:p>
            <a:r>
              <a:rPr lang="es-ES_tradnl" dirty="0" smtClean="0"/>
              <a:t>alquilada como "pistolera"); </a:t>
            </a:r>
          </a:p>
          <a:p>
            <a:r>
              <a:rPr lang="es-ES_tradnl" dirty="0" smtClean="0"/>
              <a:t>estereotipos de clase social: </a:t>
            </a:r>
          </a:p>
          <a:p>
            <a:r>
              <a:rPr lang="es-ES_tradnl" dirty="0" smtClean="0"/>
              <a:t>el rico mentiroso, drogadicto, hipócrita, </a:t>
            </a:r>
          </a:p>
          <a:p>
            <a:r>
              <a:rPr lang="es-ES_tradnl" dirty="0" smtClean="0"/>
              <a:t>el pobre de buen corazón...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08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947 -0.04303 L -0.99028 0.278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41" y="160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06768E-7 2.30858E-6 L 0.2973 -0.41129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¿A qué se refiere con “</a:t>
            </a:r>
            <a:r>
              <a:rPr lang="es-ES_tradnl" dirty="0" err="1"/>
              <a:t>border</a:t>
            </a:r>
            <a:r>
              <a:rPr lang="es-ES_tradnl" dirty="0"/>
              <a:t> culture”?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857" y="1637690"/>
            <a:ext cx="8381999" cy="5329162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A </a:t>
            </a:r>
            <a:r>
              <a:rPr lang="en-US" sz="4200" dirty="0" err="1" smtClean="0"/>
              <a:t>pesar</a:t>
            </a:r>
            <a:r>
              <a:rPr lang="en-US" sz="4200" dirty="0" smtClean="0"/>
              <a:t> del </a:t>
            </a:r>
            <a:r>
              <a:rPr lang="en-US" sz="4200" dirty="0" err="1" smtClean="0"/>
              <a:t>énfasis</a:t>
            </a:r>
            <a:r>
              <a:rPr lang="en-US" sz="4200" dirty="0" smtClean="0"/>
              <a:t> en </a:t>
            </a:r>
            <a:r>
              <a:rPr lang="en-US" sz="4200" dirty="0" err="1" smtClean="0"/>
              <a:t>reproducir</a:t>
            </a:r>
            <a:r>
              <a:rPr lang="en-US" sz="4200" dirty="0" smtClean="0"/>
              <a:t> </a:t>
            </a:r>
            <a:r>
              <a:rPr lang="en-US" sz="4200" dirty="0" err="1" smtClean="0"/>
              <a:t>las</a:t>
            </a:r>
            <a:r>
              <a:rPr lang="en-US" sz="4200" dirty="0" smtClean="0"/>
              <a:t> </a:t>
            </a:r>
            <a:r>
              <a:rPr lang="en-US" sz="4200" dirty="0" err="1" smtClean="0"/>
              <a:t>estructuras</a:t>
            </a:r>
            <a:r>
              <a:rPr lang="en-US" sz="4200" dirty="0" smtClean="0"/>
              <a:t> </a:t>
            </a:r>
            <a:r>
              <a:rPr lang="en-US" sz="4200" dirty="0" err="1" smtClean="0"/>
              <a:t>patriarcales</a:t>
            </a:r>
            <a:r>
              <a:rPr lang="en-US" sz="4200" dirty="0" smtClean="0"/>
              <a:t> y </a:t>
            </a:r>
            <a:r>
              <a:rPr lang="en-US" sz="4200" dirty="0" err="1" smtClean="0"/>
              <a:t>repremir</a:t>
            </a:r>
            <a:r>
              <a:rPr lang="en-US" sz="4200" dirty="0" smtClean="0"/>
              <a:t> al </a:t>
            </a:r>
            <a:r>
              <a:rPr lang="en-US" sz="4200" dirty="0" err="1" smtClean="0"/>
              <a:t>sujeto</a:t>
            </a:r>
            <a:r>
              <a:rPr lang="en-US" sz="4200" dirty="0" smtClean="0"/>
              <a:t> </a:t>
            </a:r>
            <a:r>
              <a:rPr lang="en-US" sz="4200" dirty="0" err="1" smtClean="0"/>
              <a:t>femenino</a:t>
            </a:r>
            <a:r>
              <a:rPr lang="en-US" sz="4200" dirty="0" smtClean="0"/>
              <a:t>, </a:t>
            </a:r>
            <a:r>
              <a:rPr lang="en-US" sz="4200" dirty="0" err="1" smtClean="0"/>
              <a:t>las</a:t>
            </a:r>
            <a:r>
              <a:rPr lang="en-US" sz="4200" dirty="0" smtClean="0"/>
              <a:t> </a:t>
            </a:r>
            <a:r>
              <a:rPr lang="en-US" sz="4200" dirty="0" err="1" smtClean="0"/>
              <a:t>narco-novelas</a:t>
            </a:r>
            <a:r>
              <a:rPr lang="en-US" sz="4200" dirty="0" smtClean="0"/>
              <a:t> </a:t>
            </a:r>
            <a:r>
              <a:rPr lang="en-US" sz="4200" dirty="0" err="1" smtClean="0"/>
              <a:t>han</a:t>
            </a:r>
            <a:r>
              <a:rPr lang="en-US" sz="4200" dirty="0" smtClean="0"/>
              <a:t> </a:t>
            </a:r>
            <a:r>
              <a:rPr lang="en-US" sz="4200" dirty="0" err="1" smtClean="0"/>
              <a:t>tenido</a:t>
            </a:r>
            <a:r>
              <a:rPr lang="en-US" sz="4200" dirty="0" smtClean="0"/>
              <a:t> un gran </a:t>
            </a:r>
            <a:r>
              <a:rPr lang="en-US" sz="4200" dirty="0" err="1" smtClean="0"/>
              <a:t>éxito</a:t>
            </a:r>
            <a:r>
              <a:rPr lang="en-US" sz="4200" dirty="0" smtClean="0"/>
              <a:t> en </a:t>
            </a:r>
            <a:r>
              <a:rPr lang="en-US" sz="4200" dirty="0" err="1" smtClean="0"/>
              <a:t>América</a:t>
            </a:r>
            <a:r>
              <a:rPr lang="en-US" sz="4200" dirty="0" smtClean="0"/>
              <a:t> Latina….</a:t>
            </a:r>
          </a:p>
          <a:p>
            <a:pPr marL="0" indent="0" algn="ctr">
              <a:buNone/>
            </a:pPr>
            <a:r>
              <a:rPr lang="en-US" sz="5500" dirty="0" err="1" smtClean="0"/>
              <a:t>Cómo</a:t>
            </a:r>
            <a:r>
              <a:rPr lang="en-US" sz="5500" dirty="0" smtClean="0"/>
              <a:t> lo </a:t>
            </a:r>
            <a:r>
              <a:rPr lang="en-US" sz="5500" dirty="0" err="1" smtClean="0"/>
              <a:t>logran</a:t>
            </a:r>
            <a:r>
              <a:rPr lang="en-US" sz="5500" dirty="0" smtClean="0"/>
              <a:t>?</a:t>
            </a:r>
          </a:p>
          <a:p>
            <a:r>
              <a:rPr lang="es-ES_tradnl" sz="4200" dirty="0"/>
              <a:t>El narco-drama, como producto de esa cultura-límite o fronteriza, refleja papel de la violencia en la vida de las personas a lo largo de la frontera como un mecanismo de diario supervivencia que se ha incorporado a un nivel tan íntimo que </a:t>
            </a:r>
            <a:r>
              <a:rPr lang="es-ES_tradnl" sz="4200" dirty="0" smtClean="0"/>
              <a:t>crea</a:t>
            </a:r>
            <a:r>
              <a:rPr lang="en-US" sz="4200" dirty="0"/>
              <a:t> </a:t>
            </a:r>
            <a:r>
              <a:rPr lang="es-ES_tradnl" sz="4200" dirty="0" smtClean="0"/>
              <a:t>nuevos </a:t>
            </a:r>
            <a:r>
              <a:rPr lang="es-ES_tradnl" sz="4200" dirty="0"/>
              <a:t>productos culturales en conjunto con o desde ella</a:t>
            </a:r>
            <a:r>
              <a:rPr lang="es-ES_tradnl" sz="4200" dirty="0" smtClean="0"/>
              <a:t>.</a:t>
            </a:r>
          </a:p>
          <a:p>
            <a:r>
              <a:rPr lang="es-ES_tradnl" sz="4200" dirty="0"/>
              <a:t>Esencial para los productores del narco-drama es recrear la frustrante y limitante carencia de las posibilidades de las mujeres (y los hombres) en la vida </a:t>
            </a:r>
            <a:r>
              <a:rPr lang="es-ES_tradnl" sz="4200" dirty="0" smtClean="0"/>
              <a:t>diaria</a:t>
            </a:r>
            <a:r>
              <a:rPr lang="en-US" sz="4200" dirty="0"/>
              <a:t> </a:t>
            </a:r>
            <a:r>
              <a:rPr lang="es-ES_tradnl" sz="4200" dirty="0" smtClean="0"/>
              <a:t>y </a:t>
            </a:r>
            <a:r>
              <a:rPr lang="es-ES_tradnl" sz="4200" dirty="0"/>
              <a:t>usar ese limitada viabilidad de representar la realidad de la manera más </a:t>
            </a:r>
            <a:r>
              <a:rPr lang="es-ES_tradnl" sz="4200" dirty="0" smtClean="0"/>
              <a:t>real</a:t>
            </a:r>
            <a:r>
              <a:rPr lang="en-US" sz="4200" dirty="0"/>
              <a:t> </a:t>
            </a:r>
            <a:r>
              <a:rPr lang="es-ES_tradnl" sz="4200" dirty="0" smtClean="0"/>
              <a:t>a </a:t>
            </a:r>
            <a:r>
              <a:rPr lang="es-ES_tradnl" sz="4200" dirty="0"/>
              <a:t>través de la producción melodramática de ella.</a:t>
            </a:r>
            <a:endParaRPr lang="en-US" sz="4200" dirty="0"/>
          </a:p>
          <a:p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061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300</TotalTime>
  <Words>1561</Words>
  <Application>Microsoft Macintosh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Inkwell</vt:lpstr>
      <vt:lpstr>PowerPoint Presentation</vt:lpstr>
      <vt:lpstr>ROSARIO TIJERAS</vt:lpstr>
      <vt:lpstr>  Quiz sobre Narco-drama Nombre: ________________ Según Benavides, cuáles son las características del Narco-Drama:  1.---- 2.---- 3.---- 4.---- </vt:lpstr>
      <vt:lpstr>Trabajo breve en grupos</vt:lpstr>
      <vt:lpstr>Melodrama</vt:lpstr>
      <vt:lpstr>NARCO + DRAMA</vt:lpstr>
      <vt:lpstr>NARCO-drama</vt:lpstr>
      <vt:lpstr>¿Cómo son vistas o representadas las mujeres y cómo son representados los hombres en los narco-dramas?</vt:lpstr>
      <vt:lpstr>¿A qué se refiere con “border culture”?</vt:lpstr>
      <vt:lpstr>Sicariato</vt:lpstr>
      <vt:lpstr>From “Contra” to “Sub” Cultura</vt:lpstr>
      <vt:lpstr>“el estado de perversión social” </vt:lpstr>
      <vt:lpstr>La virgen de los sicarios</vt:lpstr>
      <vt:lpstr>“Cultura Fronteriza” </vt:lpstr>
      <vt:lpstr>Cultura-límite en el caso de Rosario Tijeras (Colombia)</vt:lpstr>
      <vt:lpstr>LAS BARBIES ASESINAS  DE MARY CLAYTON</vt:lpstr>
      <vt:lpstr>“Hermosas Sicarias”</vt:lpstr>
      <vt:lpstr>R.E.S.P.E.T.O.</vt:lpstr>
      <vt:lpstr>RESPUESTA melodrámatica MUY popular?  </vt:lpstr>
      <vt:lpstr>JUANES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P. Porbén</dc:creator>
  <cp:lastModifiedBy>Porben</cp:lastModifiedBy>
  <cp:revision>56</cp:revision>
  <dcterms:created xsi:type="dcterms:W3CDTF">2012-03-19T14:54:18Z</dcterms:created>
  <dcterms:modified xsi:type="dcterms:W3CDTF">2012-11-27T17:11:33Z</dcterms:modified>
</cp:coreProperties>
</file>