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microsoft.com/office/2007/relationships/hdphoto" Target="../media/hdphoto1.wd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enotes.com/topic/Azte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otes.com/topic/Codex" TargetMode="External"/><Relationship Id="rId3" Type="http://schemas.openxmlformats.org/officeDocument/2006/relationships/hyperlink" Target="http://www.enotes.com/topic/Pre-Columbian" TargetMode="External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otes.com/topic/Boturini_Codex" TargetMode="External"/><Relationship Id="rId3" Type="http://schemas.openxmlformats.org/officeDocument/2006/relationships/hyperlink" Target="http://www.enotes.com/topic/Aztl%C3%A1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77" y="-174256"/>
            <a:ext cx="9680972" cy="9069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b="1" dirty="0" smtClean="0"/>
              <a:t>Maya Sequential Art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209621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338"/>
          <a:stretch/>
        </p:blipFill>
        <p:spPr>
          <a:xfrm>
            <a:off x="4085574" y="194512"/>
            <a:ext cx="4864608" cy="656050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50514" y="4851517"/>
            <a:ext cx="8229600" cy="1219200"/>
          </a:xfrm>
        </p:spPr>
        <p:txBody>
          <a:bodyPr>
            <a:noAutofit/>
          </a:bodyPr>
          <a:lstStyle/>
          <a:p>
            <a:r>
              <a:rPr lang="tr-TR" sz="2800" b="1" u="sng" dirty="0"/>
              <a:t>Maya </a:t>
            </a:r>
            <a:r>
              <a:rPr lang="tr-TR" sz="2800" b="1" u="sng" dirty="0" err="1"/>
              <a:t>Law</a:t>
            </a:r>
            <a:r>
              <a:rPr lang="tr-TR" sz="2800" b="1" u="sng" dirty="0"/>
              <a:t> </a:t>
            </a:r>
            <a:r>
              <a:rPr lang="tr-TR" sz="2800" b="1" u="sng" dirty="0" err="1"/>
              <a:t>Code</a:t>
            </a: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300" dirty="0"/>
              <a:t>The Maya seemed to </a:t>
            </a:r>
            <a:br>
              <a:rPr lang="en-US" sz="2300" dirty="0"/>
            </a:br>
            <a:r>
              <a:rPr lang="en-US" sz="2300" dirty="0"/>
              <a:t>have imposed harsh </a:t>
            </a:r>
            <a:br>
              <a:rPr lang="en-US" sz="2300" dirty="0"/>
            </a:br>
            <a:r>
              <a:rPr lang="en-US" sz="2300" dirty="0"/>
              <a:t>and immediate penalties on </a:t>
            </a:r>
            <a:br>
              <a:rPr lang="en-US" sz="2300" dirty="0"/>
            </a:br>
            <a:r>
              <a:rPr lang="en-US" sz="2300" dirty="0"/>
              <a:t>those who committed </a:t>
            </a:r>
            <a:br>
              <a:rPr lang="en-US" sz="2300" dirty="0"/>
            </a:br>
            <a:r>
              <a:rPr lang="en-US" sz="2300" dirty="0"/>
              <a:t>crimes.  </a:t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Adultery and murder were </a:t>
            </a:r>
            <a:br>
              <a:rPr lang="en-US" sz="2300" dirty="0"/>
            </a:br>
            <a:r>
              <a:rPr lang="en-US" sz="2300" dirty="0"/>
              <a:t>considered especially </a:t>
            </a:r>
            <a:br>
              <a:rPr lang="en-US" sz="2300" dirty="0"/>
            </a:br>
            <a:r>
              <a:rPr lang="en-US" sz="2300" dirty="0"/>
              <a:t>heinous.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377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08" y="4403709"/>
            <a:ext cx="8229600" cy="1219200"/>
          </a:xfrm>
        </p:spPr>
        <p:txBody>
          <a:bodyPr>
            <a:noAutofit/>
          </a:bodyPr>
          <a:lstStyle/>
          <a:p>
            <a:r>
              <a:rPr lang="en-US" sz="2000" b="1" u="sng" dirty="0"/>
              <a:t>Maya mythology </a:t>
            </a:r>
            <a:r>
              <a:rPr lang="en-US" sz="2000" dirty="0"/>
              <a:t>describes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serpents </a:t>
            </a:r>
            <a:r>
              <a:rPr lang="en-US" sz="2000" dirty="0"/>
              <a:t>as being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vehicles </a:t>
            </a:r>
            <a:r>
              <a:rPr lang="en-US" sz="2000" dirty="0"/>
              <a:t>by which </a:t>
            </a:r>
            <a:r>
              <a:rPr lang="en-US" sz="2000" dirty="0" smtClean="0"/>
              <a:t>celestial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bodies, such as the sun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stars </a:t>
            </a:r>
            <a:r>
              <a:rPr lang="en-US" sz="2000" dirty="0"/>
              <a:t>cross the heavens.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shedding of their skin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made </a:t>
            </a:r>
            <a:r>
              <a:rPr lang="en-US" sz="2000" dirty="0"/>
              <a:t>them a symbol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rebirth </a:t>
            </a:r>
            <a:r>
              <a:rPr lang="en-US" sz="2000" dirty="0"/>
              <a:t>and renewal.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Thus </a:t>
            </a:r>
            <a:r>
              <a:rPr lang="en-US" sz="2000" dirty="0"/>
              <a:t>the Vision Serpent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could </a:t>
            </a:r>
            <a:r>
              <a:rPr lang="en-US" sz="2000" dirty="0"/>
              <a:t>intercommunicate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speak to the gods 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behalf </a:t>
            </a:r>
            <a:r>
              <a:rPr lang="en-US" sz="2000" dirty="0"/>
              <a:t>of someone who is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requesting </a:t>
            </a:r>
            <a:r>
              <a:rPr lang="en-US" sz="2000" dirty="0"/>
              <a:t>to know a piece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the future.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61" y="254000"/>
            <a:ext cx="57277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93615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"</a:t>
            </a:r>
            <a:r>
              <a:rPr lang="en-US" dirty="0"/>
              <a:t>Dresden </a:t>
            </a:r>
            <a:r>
              <a:rPr lang="en-US" dirty="0" smtClean="0"/>
              <a:t>Codex” </a:t>
            </a:r>
            <a:r>
              <a:rPr lang="en-US" dirty="0" err="1" smtClean="0"/>
              <a:t>desde</a:t>
            </a:r>
            <a:r>
              <a:rPr lang="en-US" dirty="0" smtClean="0"/>
              <a:t> 1739</a:t>
            </a:r>
            <a:br>
              <a:rPr lang="en-US" dirty="0" smtClean="0"/>
            </a:br>
            <a:r>
              <a:rPr lang="en-US" dirty="0" err="1" smtClean="0"/>
              <a:t>r</a:t>
            </a:r>
            <a:r>
              <a:rPr lang="en-US" dirty="0" err="1" smtClean="0"/>
              <a:t>é</a:t>
            </a:r>
            <a:r>
              <a:rPr lang="en-US" dirty="0" err="1" smtClean="0"/>
              <a:t>plica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dirty="0" err="1" smtClean="0"/>
              <a:t>ódice</a:t>
            </a:r>
            <a:r>
              <a:rPr lang="en-US" dirty="0" smtClean="0"/>
              <a:t> </a:t>
            </a:r>
            <a:r>
              <a:rPr lang="en-US" dirty="0" smtClean="0"/>
              <a:t>Maya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971" b="14101"/>
          <a:stretch/>
        </p:blipFill>
        <p:spPr>
          <a:xfrm>
            <a:off x="457200" y="2540104"/>
            <a:ext cx="8229600" cy="2606215"/>
          </a:xfrm>
        </p:spPr>
      </p:pic>
    </p:spTree>
    <p:extLst>
      <p:ext uri="{BB962C8B-B14F-4D97-AF65-F5344CB8AC3E}">
        <p14:creationId xmlns:p14="http://schemas.microsoft.com/office/powerpoint/2010/main" val="396418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623" y="382843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</a:t>
            </a:r>
            <a:r>
              <a:rPr lang="en-US" dirty="0" err="1" smtClean="0"/>
              <a:t>ódices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b="1" dirty="0"/>
              <a:t>Aztec codices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singular </a:t>
            </a:r>
            <a:r>
              <a:rPr lang="en-US" sz="2200" i="1" dirty="0">
                <a:hlinkClick r:id="rId2" tooltip="Codex"/>
              </a:rPr>
              <a:t>codex</a:t>
            </a:r>
            <a:r>
              <a:rPr lang="en-US" sz="2200" dirty="0"/>
              <a:t>)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are books written </a:t>
            </a:r>
            <a:br>
              <a:rPr lang="en-US" sz="2200" dirty="0" smtClean="0"/>
            </a:br>
            <a:r>
              <a:rPr lang="en-US" sz="2200" dirty="0" smtClean="0"/>
              <a:t>by </a:t>
            </a:r>
            <a:r>
              <a:rPr lang="en-US" sz="2200" dirty="0">
                <a:hlinkClick r:id="rId3" tooltip="Pre-Columbian"/>
              </a:rPr>
              <a:t>pre-Columbian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 </a:t>
            </a:r>
            <a:r>
              <a:rPr lang="en-US" sz="2200" dirty="0"/>
              <a:t>colonial-era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Aztecs</a:t>
            </a:r>
            <a:r>
              <a:rPr lang="en-US" sz="2200" dirty="0"/>
              <a:t>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These </a:t>
            </a:r>
            <a:r>
              <a:rPr lang="en-US" sz="2200" dirty="0"/>
              <a:t>codices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provide </a:t>
            </a:r>
            <a:r>
              <a:rPr lang="en-US" sz="2200" dirty="0"/>
              <a:t>some of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the </a:t>
            </a:r>
            <a:r>
              <a:rPr lang="en-US" sz="2200" dirty="0"/>
              <a:t>best primary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sources </a:t>
            </a:r>
            <a:r>
              <a:rPr lang="en-US" sz="2200" dirty="0"/>
              <a:t>for </a:t>
            </a:r>
            <a:r>
              <a:rPr lang="en-US" sz="2200" dirty="0">
                <a:hlinkClick r:id="rId4" tooltip="Aztec"/>
              </a:rPr>
              <a:t>Aztec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culture</a:t>
            </a:r>
            <a:r>
              <a:rPr lang="en-US" sz="2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22" b="4159"/>
          <a:stretch/>
        </p:blipFill>
        <p:spPr>
          <a:xfrm>
            <a:off x="2352318" y="274606"/>
            <a:ext cx="6510068" cy="63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9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52" y="4637631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Madrid </a:t>
            </a:r>
            <a:r>
              <a:rPr lang="en-US" dirty="0" smtClean="0"/>
              <a:t>Codex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In </a:t>
            </a:r>
            <a:r>
              <a:rPr lang="en-US" sz="2800" dirty="0"/>
              <a:t>this detail from an almanac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contained </a:t>
            </a:r>
            <a:r>
              <a:rPr lang="en-US" sz="2800" dirty="0"/>
              <a:t>in the Madrid Codex,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hunter returns home with his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kill</a:t>
            </a:r>
            <a:r>
              <a:rPr lang="en-US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375" y="471349"/>
            <a:ext cx="4030425" cy="59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233" y="27268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Detail of first page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from </a:t>
            </a:r>
            <a:r>
              <a:rPr lang="en-US" sz="2200" dirty="0"/>
              <a:t>the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hlinkClick r:id="rId2" tooltip="Boturini Codex"/>
              </a:rPr>
              <a:t>Boturini </a:t>
            </a:r>
            <a:r>
              <a:rPr lang="en-US" sz="2200" dirty="0">
                <a:hlinkClick r:id="rId2" tooltip="Boturini Codex"/>
              </a:rPr>
              <a:t>Codex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depicting </a:t>
            </a:r>
            <a:r>
              <a:rPr lang="en-US" sz="2200" dirty="0"/>
              <a:t>the departure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from </a:t>
            </a:r>
            <a:r>
              <a:rPr lang="en-US" sz="2200" dirty="0">
                <a:hlinkClick r:id="rId3" tooltip="Aztlán"/>
              </a:rPr>
              <a:t>Aztlán</a:t>
            </a:r>
            <a:r>
              <a:rPr lang="en-US" sz="2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945" y="355678"/>
            <a:ext cx="5953110" cy="59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66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46</TotalTime>
  <Words>22</Words>
  <Application>Microsoft Macintosh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Maya Sequential Art</vt:lpstr>
      <vt:lpstr>Maya Law Code     The Maya seemed to  have imposed harsh  and immediate penalties on  those who committed  crimes.    Adultery and murder were  considered especially  heinous. </vt:lpstr>
      <vt:lpstr>Maya mythology describes  serpents as being the  vehicles by which celestial  bodies, such as the sun and  stars cross the heavens.  The shedding of their skin  made them a symbol of  rebirth and renewal.  Thus the Vision Serpent  could intercommunicate  and speak to the gods on  behalf of someone who is  requesting to know a piece  of the future. </vt:lpstr>
      <vt:lpstr>"Dresden Codex” desde 1739 réplica códice Maya</vt:lpstr>
      <vt:lpstr>Códices  Aztec codices  (singular codex)  are books written  by pre-Columbian  and colonial-era  Aztecs.  These codices  provide some of  the best primary  sources for Aztec  culture.</vt:lpstr>
      <vt:lpstr>Madrid Codex      In this detail from an almanac  contained in the Madrid Codex,  a hunter returns home with his  kill.</vt:lpstr>
      <vt:lpstr>Detail of first page  from the  Boturini Codex,  depicting the departure  from Aztlán.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 Sequential Art</dc:title>
  <dc:creator>Pedro Porbén</dc:creator>
  <cp:lastModifiedBy>Pedro Porbén</cp:lastModifiedBy>
  <cp:revision>7</cp:revision>
  <dcterms:created xsi:type="dcterms:W3CDTF">2011-02-01T16:55:01Z</dcterms:created>
  <dcterms:modified xsi:type="dcterms:W3CDTF">2011-02-01T17:41:14Z</dcterms:modified>
</cp:coreProperties>
</file>