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64" r:id="rId6"/>
    <p:sldId id="259" r:id="rId7"/>
    <p:sldId id="260" r:id="rId8"/>
    <p:sldId id="262" r:id="rId9"/>
    <p:sldId id="261" r:id="rId10"/>
    <p:sldId id="263"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1D2E5C-62DA-41AB-BD28-38D1181EA820}" type="datetimeFigureOut">
              <a:rPr lang="en-US" smtClean="0"/>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30BD3-5EE5-45C0-BCB5-23E050692D28}" type="slidenum">
              <a:rPr lang="en-US" smtClean="0"/>
              <a:t>‹#›</a:t>
            </a:fld>
            <a:endParaRPr lang="en-US"/>
          </a:p>
        </p:txBody>
      </p:sp>
    </p:spTree>
    <p:extLst>
      <p:ext uri="{BB962C8B-B14F-4D97-AF65-F5344CB8AC3E}">
        <p14:creationId xmlns:p14="http://schemas.microsoft.com/office/powerpoint/2010/main" val="257377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D2E5C-62DA-41AB-BD28-38D1181EA820}" type="datetimeFigureOut">
              <a:rPr lang="en-US" smtClean="0"/>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30BD3-5EE5-45C0-BCB5-23E050692D28}" type="slidenum">
              <a:rPr lang="en-US" smtClean="0"/>
              <a:t>‹#›</a:t>
            </a:fld>
            <a:endParaRPr lang="en-US"/>
          </a:p>
        </p:txBody>
      </p:sp>
    </p:spTree>
    <p:extLst>
      <p:ext uri="{BB962C8B-B14F-4D97-AF65-F5344CB8AC3E}">
        <p14:creationId xmlns:p14="http://schemas.microsoft.com/office/powerpoint/2010/main" val="120952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D2E5C-62DA-41AB-BD28-38D1181EA820}" type="datetimeFigureOut">
              <a:rPr lang="en-US" smtClean="0"/>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30BD3-5EE5-45C0-BCB5-23E050692D28}" type="slidenum">
              <a:rPr lang="en-US" smtClean="0"/>
              <a:t>‹#›</a:t>
            </a:fld>
            <a:endParaRPr lang="en-US"/>
          </a:p>
        </p:txBody>
      </p:sp>
    </p:spTree>
    <p:extLst>
      <p:ext uri="{BB962C8B-B14F-4D97-AF65-F5344CB8AC3E}">
        <p14:creationId xmlns:p14="http://schemas.microsoft.com/office/powerpoint/2010/main" val="106442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D2E5C-62DA-41AB-BD28-38D1181EA820}" type="datetimeFigureOut">
              <a:rPr lang="en-US" smtClean="0"/>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30BD3-5EE5-45C0-BCB5-23E050692D28}" type="slidenum">
              <a:rPr lang="en-US" smtClean="0"/>
              <a:t>‹#›</a:t>
            </a:fld>
            <a:endParaRPr lang="en-US"/>
          </a:p>
        </p:txBody>
      </p:sp>
    </p:spTree>
    <p:extLst>
      <p:ext uri="{BB962C8B-B14F-4D97-AF65-F5344CB8AC3E}">
        <p14:creationId xmlns:p14="http://schemas.microsoft.com/office/powerpoint/2010/main" val="38110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1D2E5C-62DA-41AB-BD28-38D1181EA820}" type="datetimeFigureOut">
              <a:rPr lang="en-US" smtClean="0"/>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30BD3-5EE5-45C0-BCB5-23E050692D28}" type="slidenum">
              <a:rPr lang="en-US" smtClean="0"/>
              <a:t>‹#›</a:t>
            </a:fld>
            <a:endParaRPr lang="en-US"/>
          </a:p>
        </p:txBody>
      </p:sp>
    </p:spTree>
    <p:extLst>
      <p:ext uri="{BB962C8B-B14F-4D97-AF65-F5344CB8AC3E}">
        <p14:creationId xmlns:p14="http://schemas.microsoft.com/office/powerpoint/2010/main" val="366894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1D2E5C-62DA-41AB-BD28-38D1181EA820}" type="datetimeFigureOut">
              <a:rPr lang="en-US" smtClean="0"/>
              <a:t>9/26/2011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30BD3-5EE5-45C0-BCB5-23E050692D28}" type="slidenum">
              <a:rPr lang="en-US" smtClean="0"/>
              <a:t>‹#›</a:t>
            </a:fld>
            <a:endParaRPr lang="en-US"/>
          </a:p>
        </p:txBody>
      </p:sp>
    </p:spTree>
    <p:extLst>
      <p:ext uri="{BB962C8B-B14F-4D97-AF65-F5344CB8AC3E}">
        <p14:creationId xmlns:p14="http://schemas.microsoft.com/office/powerpoint/2010/main" val="5394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1D2E5C-62DA-41AB-BD28-38D1181EA820}" type="datetimeFigureOut">
              <a:rPr lang="en-US" smtClean="0"/>
              <a:t>9/26/2011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930BD3-5EE5-45C0-BCB5-23E050692D28}" type="slidenum">
              <a:rPr lang="en-US" smtClean="0"/>
              <a:t>‹#›</a:t>
            </a:fld>
            <a:endParaRPr lang="en-US"/>
          </a:p>
        </p:txBody>
      </p:sp>
    </p:spTree>
    <p:extLst>
      <p:ext uri="{BB962C8B-B14F-4D97-AF65-F5344CB8AC3E}">
        <p14:creationId xmlns:p14="http://schemas.microsoft.com/office/powerpoint/2010/main" val="176553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1D2E5C-62DA-41AB-BD28-38D1181EA820}" type="datetimeFigureOut">
              <a:rPr lang="en-US" smtClean="0"/>
              <a:t>9/26/2011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930BD3-5EE5-45C0-BCB5-23E050692D28}" type="slidenum">
              <a:rPr lang="en-US" smtClean="0"/>
              <a:t>‹#›</a:t>
            </a:fld>
            <a:endParaRPr lang="en-US"/>
          </a:p>
        </p:txBody>
      </p:sp>
    </p:spTree>
    <p:extLst>
      <p:ext uri="{BB962C8B-B14F-4D97-AF65-F5344CB8AC3E}">
        <p14:creationId xmlns:p14="http://schemas.microsoft.com/office/powerpoint/2010/main" val="366509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D2E5C-62DA-41AB-BD28-38D1181EA820}" type="datetimeFigureOut">
              <a:rPr lang="en-US" smtClean="0"/>
              <a:t>9/26/2011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930BD3-5EE5-45C0-BCB5-23E050692D28}" type="slidenum">
              <a:rPr lang="en-US" smtClean="0"/>
              <a:t>‹#›</a:t>
            </a:fld>
            <a:endParaRPr lang="en-US"/>
          </a:p>
        </p:txBody>
      </p:sp>
    </p:spTree>
    <p:extLst>
      <p:ext uri="{BB962C8B-B14F-4D97-AF65-F5344CB8AC3E}">
        <p14:creationId xmlns:p14="http://schemas.microsoft.com/office/powerpoint/2010/main" val="135521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D2E5C-62DA-41AB-BD28-38D1181EA820}" type="datetimeFigureOut">
              <a:rPr lang="en-US" smtClean="0"/>
              <a:t>9/26/2011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30BD3-5EE5-45C0-BCB5-23E050692D28}" type="slidenum">
              <a:rPr lang="en-US" smtClean="0"/>
              <a:t>‹#›</a:t>
            </a:fld>
            <a:endParaRPr lang="en-US"/>
          </a:p>
        </p:txBody>
      </p:sp>
    </p:spTree>
    <p:extLst>
      <p:ext uri="{BB962C8B-B14F-4D97-AF65-F5344CB8AC3E}">
        <p14:creationId xmlns:p14="http://schemas.microsoft.com/office/powerpoint/2010/main" val="84002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D2E5C-62DA-41AB-BD28-38D1181EA820}" type="datetimeFigureOut">
              <a:rPr lang="en-US" smtClean="0"/>
              <a:t>9/26/2011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30BD3-5EE5-45C0-BCB5-23E050692D28}" type="slidenum">
              <a:rPr lang="en-US" smtClean="0"/>
              <a:t>‹#›</a:t>
            </a:fld>
            <a:endParaRPr lang="en-US"/>
          </a:p>
        </p:txBody>
      </p:sp>
    </p:spTree>
    <p:extLst>
      <p:ext uri="{BB962C8B-B14F-4D97-AF65-F5344CB8AC3E}">
        <p14:creationId xmlns:p14="http://schemas.microsoft.com/office/powerpoint/2010/main" val="147771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alpha val="8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D2E5C-62DA-41AB-BD28-38D1181EA820}" type="datetimeFigureOut">
              <a:rPr lang="en-US" smtClean="0"/>
              <a:t>9/26/2011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30BD3-5EE5-45C0-BCB5-23E050692D28}" type="slidenum">
              <a:rPr lang="en-US" smtClean="0"/>
              <a:t>‹#›</a:t>
            </a:fld>
            <a:endParaRPr lang="en-US"/>
          </a:p>
        </p:txBody>
      </p:sp>
    </p:spTree>
    <p:extLst>
      <p:ext uri="{BB962C8B-B14F-4D97-AF65-F5344CB8AC3E}">
        <p14:creationId xmlns:p14="http://schemas.microsoft.com/office/powerpoint/2010/main" val="2549779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chronicle.com/blogs/percolator/the-terror-of-the-red-pen/2612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hyperlink" Target="http://www.readingrockets.org/strategies/paragraph_hamburger/" TargetMode="External"/><Relationship Id="rId7" Type="http://schemas.openxmlformats.org/officeDocument/2006/relationships/image" Target="../media/image9.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hyperlink" Target="http://www.youtube.com/watch?v=60FLYbcvyl4" TargetMode="External"/><Relationship Id="rId5" Type="http://schemas.openxmlformats.org/officeDocument/2006/relationships/image" Target="../media/image15.gif"/><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sharpenSoften amount="-74000"/>
                    </a14:imgEffect>
                  </a14:imgLayer>
                </a14:imgProps>
              </a:ext>
              <a:ext uri="{28A0092B-C50C-407E-A947-70E740481C1C}">
                <a14:useLocalDpi xmlns:a14="http://schemas.microsoft.com/office/drawing/2010/main" val="0"/>
              </a:ext>
            </a:extLst>
          </a:blip>
          <a:stretch>
            <a:fillRect/>
          </a:stretch>
        </p:blipFill>
        <p:spPr>
          <a:xfrm>
            <a:off x="76200" y="76200"/>
            <a:ext cx="8991600" cy="6629400"/>
          </a:xfrm>
          <a:prstGeom prst="rect">
            <a:avLst/>
          </a:prstGeom>
          <a:effectLst/>
        </p:spPr>
      </p:pic>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sharpenSoften amount="-74000"/>
                    </a14:imgEffect>
                  </a14:imgLayer>
                </a14:imgProps>
              </a:ext>
              <a:ext uri="{28A0092B-C50C-407E-A947-70E740481C1C}">
                <a14:useLocalDpi xmlns:a14="http://schemas.microsoft.com/office/drawing/2010/main" val="0"/>
              </a:ext>
            </a:extLst>
          </a:blip>
          <a:stretch>
            <a:fillRect/>
          </a:stretch>
        </p:blipFill>
        <p:spPr>
          <a:xfrm>
            <a:off x="76200" y="152400"/>
            <a:ext cx="8991600" cy="6553200"/>
          </a:xfrm>
          <a:prstGeom prst="rect">
            <a:avLst/>
          </a:prstGeom>
          <a:effectLst/>
        </p:spPr>
      </p:pic>
      <p:sp>
        <p:nvSpPr>
          <p:cNvPr id="2" name="Title 1"/>
          <p:cNvSpPr>
            <a:spLocks noGrp="1"/>
          </p:cNvSpPr>
          <p:nvPr>
            <p:ph type="ctrTitle"/>
          </p:nvPr>
        </p:nvSpPr>
        <p:spPr>
          <a:xfrm>
            <a:off x="685800" y="152400"/>
            <a:ext cx="7772400" cy="1470025"/>
          </a:xfrm>
        </p:spPr>
        <p:txBody>
          <a:bodyPr/>
          <a:lstStyle/>
          <a:p>
            <a:r>
              <a:rPr lang="en-US" dirty="0" smtClean="0"/>
              <a:t>Teaching Writing: </a:t>
            </a:r>
            <a:br>
              <a:rPr lang="en-US" dirty="0" smtClean="0"/>
            </a:br>
            <a:r>
              <a:rPr lang="en-US" dirty="0" smtClean="0"/>
              <a:t>“The Jack of All Trades” </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100" y="1952625"/>
            <a:ext cx="1790700" cy="246697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5100" y="4343399"/>
            <a:ext cx="1790700" cy="236220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4434840"/>
            <a:ext cx="1676400" cy="227076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8200" y="1943100"/>
            <a:ext cx="1676400" cy="2491740"/>
          </a:xfrm>
          <a:prstGeom prst="rect">
            <a:avLst/>
          </a:prstGeom>
        </p:spPr>
      </p:pic>
      <p:sp>
        <p:nvSpPr>
          <p:cNvPr id="10" name="TextBox 9"/>
          <p:cNvSpPr txBox="1"/>
          <p:nvPr/>
        </p:nvSpPr>
        <p:spPr>
          <a:xfrm>
            <a:off x="3704063" y="1458434"/>
            <a:ext cx="2849137" cy="523220"/>
          </a:xfrm>
          <a:prstGeom prst="rect">
            <a:avLst/>
          </a:prstGeom>
          <a:noFill/>
        </p:spPr>
        <p:txBody>
          <a:bodyPr wrap="square" rtlCol="0">
            <a:spAutoFit/>
          </a:bodyPr>
          <a:lstStyle/>
          <a:p>
            <a:r>
              <a:rPr lang="en-US" sz="2800" dirty="0" smtClean="0"/>
              <a:t> Bri Bradfield </a:t>
            </a:r>
            <a:endParaRPr lang="en-US" sz="2800" dirty="0"/>
          </a:p>
        </p:txBody>
      </p:sp>
    </p:spTree>
    <p:extLst>
      <p:ext uri="{BB962C8B-B14F-4D97-AF65-F5344CB8AC3E}">
        <p14:creationId xmlns:p14="http://schemas.microsoft.com/office/powerpoint/2010/main" val="14320227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secret hidden in the deck”:</a:t>
            </a:r>
            <a:br>
              <a:rPr lang="en-US" dirty="0" smtClean="0"/>
            </a:br>
            <a:r>
              <a:rPr lang="en-US" dirty="0" smtClean="0"/>
              <a:t>Technology </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875" y="1524000"/>
            <a:ext cx="1531620" cy="2057400"/>
          </a:xfrm>
          <a:prstGeom prst="rect">
            <a:avLst/>
          </a:prstGeom>
        </p:spPr>
      </p:pic>
      <p:sp>
        <p:nvSpPr>
          <p:cNvPr id="5" name="Line Callout 2 (Accent Bar) 4"/>
          <p:cNvSpPr/>
          <p:nvPr/>
        </p:nvSpPr>
        <p:spPr>
          <a:xfrm>
            <a:off x="2763398" y="1981200"/>
            <a:ext cx="5791200" cy="1828800"/>
          </a:xfrm>
          <a:prstGeom prst="accentCallout2">
            <a:avLst>
              <a:gd name="adj1" fmla="val 18750"/>
              <a:gd name="adj2" fmla="val -8333"/>
              <a:gd name="adj3" fmla="val 18750"/>
              <a:gd name="adj4" fmla="val -16667"/>
              <a:gd name="adj5" fmla="val -5037"/>
              <a:gd name="adj6" fmla="val -1878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7" name="TextBox 6"/>
          <p:cNvSpPr txBox="1"/>
          <p:nvPr/>
        </p:nvSpPr>
        <p:spPr>
          <a:xfrm>
            <a:off x="2763398" y="2057400"/>
            <a:ext cx="5618602" cy="1754326"/>
          </a:xfrm>
          <a:prstGeom prst="rect">
            <a:avLst/>
          </a:prstGeom>
          <a:noFill/>
        </p:spPr>
        <p:txBody>
          <a:bodyPr wrap="square" rtlCol="0">
            <a:spAutoFit/>
          </a:bodyPr>
          <a:lstStyle/>
          <a:p>
            <a:r>
              <a:rPr lang="en-US" dirty="0" smtClean="0">
                <a:latin typeface="LilyUPC" pitchFamily="34" charset="-34"/>
                <a:cs typeface="LilyUPC" pitchFamily="34" charset="-34"/>
              </a:rPr>
              <a:t>“Technology is inevitable. As we evolve so does technology and in this day age technology plays an important role in the classroom especially with writing. My students are always up on what is new so I always have them show me the new “it item.” They get excited to teach me and after I learn I try to incorporate it into my lessons. I would have to say using technology is my secret weapon in keeping my students engaged, it is what they know It makes it interesting.” </a:t>
            </a:r>
            <a:endParaRPr lang="en-US" dirty="0">
              <a:latin typeface="LilyUPC" pitchFamily="34" charset="-34"/>
              <a:cs typeface="LilyUPC" pitchFamily="34" charset="-34"/>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405" y="4267200"/>
            <a:ext cx="3352800" cy="2362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4743449"/>
            <a:ext cx="3276600" cy="2043147"/>
          </a:xfrm>
          <a:prstGeom prst="rect">
            <a:avLst/>
          </a:prstGeom>
        </p:spPr>
      </p:pic>
      <p:sp>
        <p:nvSpPr>
          <p:cNvPr id="10" name="Rectangle 9"/>
          <p:cNvSpPr/>
          <p:nvPr/>
        </p:nvSpPr>
        <p:spPr>
          <a:xfrm>
            <a:off x="5165634" y="4755272"/>
            <a:ext cx="3376822" cy="2031325"/>
          </a:xfrm>
          <a:prstGeom prst="rect">
            <a:avLst/>
          </a:prstGeom>
        </p:spPr>
        <p:txBody>
          <a:bodyPr wrap="none">
            <a:spAutoFit/>
          </a:bodyPr>
          <a:lstStyle/>
          <a:p>
            <a:r>
              <a:rPr lang="en-US" dirty="0" smtClean="0">
                <a:solidFill>
                  <a:schemeClr val="bg1"/>
                </a:solidFill>
                <a:latin typeface="Script MT Bold" pitchFamily="66" charset="0"/>
              </a:rPr>
              <a:t>You cannot fight this tech-crazy</a:t>
            </a:r>
          </a:p>
          <a:p>
            <a:r>
              <a:rPr lang="en-US" dirty="0" smtClean="0">
                <a:solidFill>
                  <a:schemeClr val="bg1"/>
                </a:solidFill>
                <a:latin typeface="Script MT Bold" pitchFamily="66" charset="0"/>
              </a:rPr>
              <a:t>generation, but one should never </a:t>
            </a:r>
          </a:p>
          <a:p>
            <a:r>
              <a:rPr lang="en-US" dirty="0" smtClean="0">
                <a:solidFill>
                  <a:schemeClr val="bg1"/>
                </a:solidFill>
                <a:latin typeface="Script MT Bold" pitchFamily="66" charset="0"/>
              </a:rPr>
              <a:t>forget the value of a pen and </a:t>
            </a:r>
          </a:p>
          <a:p>
            <a:r>
              <a:rPr lang="en-US" dirty="0" smtClean="0">
                <a:solidFill>
                  <a:schemeClr val="bg1"/>
                </a:solidFill>
                <a:latin typeface="Script MT Bold" pitchFamily="66" charset="0"/>
              </a:rPr>
              <a:t>paper. Every morning Mr. E has </a:t>
            </a:r>
          </a:p>
          <a:p>
            <a:r>
              <a:rPr lang="en-US" dirty="0" smtClean="0">
                <a:solidFill>
                  <a:schemeClr val="bg1"/>
                </a:solidFill>
                <a:latin typeface="Script MT Bold" pitchFamily="66" charset="0"/>
              </a:rPr>
              <a:t>his students write in their journals. </a:t>
            </a:r>
          </a:p>
          <a:p>
            <a:r>
              <a:rPr lang="en-US" dirty="0" smtClean="0">
                <a:solidFill>
                  <a:schemeClr val="bg1"/>
                </a:solidFill>
                <a:latin typeface="Script MT Bold" pitchFamily="66" charset="0"/>
              </a:rPr>
              <a:t>You cannot always carry a </a:t>
            </a:r>
          </a:p>
          <a:p>
            <a:r>
              <a:rPr lang="en-US" dirty="0" smtClean="0">
                <a:solidFill>
                  <a:schemeClr val="bg1"/>
                </a:solidFill>
                <a:latin typeface="Script MT Bold" pitchFamily="66" charset="0"/>
              </a:rPr>
              <a:t>keyboard around with you.</a:t>
            </a:r>
            <a:endParaRPr lang="en-US" dirty="0"/>
          </a:p>
        </p:txBody>
      </p:sp>
    </p:spTree>
    <p:extLst>
      <p:ext uri="{BB962C8B-B14F-4D97-AF65-F5344CB8AC3E}">
        <p14:creationId xmlns:p14="http://schemas.microsoft.com/office/powerpoint/2010/main" val="159675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Upping The Ante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295400"/>
            <a:ext cx="1812725" cy="2306198"/>
          </a:xfrm>
          <a:prstGeom prst="rect">
            <a:avLst/>
          </a:prstGeom>
        </p:spPr>
      </p:pic>
      <p:sp>
        <p:nvSpPr>
          <p:cNvPr id="5" name="Line Callout 1 (Accent Bar) 4"/>
          <p:cNvSpPr/>
          <p:nvPr/>
        </p:nvSpPr>
        <p:spPr>
          <a:xfrm>
            <a:off x="2819400" y="1295400"/>
            <a:ext cx="2819400" cy="1210809"/>
          </a:xfrm>
          <a:prstGeom prst="accentCallout1">
            <a:avLst>
              <a:gd name="adj1" fmla="val 18750"/>
              <a:gd name="adj2" fmla="val -8333"/>
              <a:gd name="adj3" fmla="val 91939"/>
              <a:gd name="adj4" fmla="val -31609"/>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Rectangle 5"/>
          <p:cNvSpPr/>
          <p:nvPr/>
        </p:nvSpPr>
        <p:spPr>
          <a:xfrm>
            <a:off x="2819400" y="1305880"/>
            <a:ext cx="2821606" cy="1200329"/>
          </a:xfrm>
          <a:prstGeom prst="rect">
            <a:avLst/>
          </a:prstGeom>
        </p:spPr>
        <p:txBody>
          <a:bodyPr wrap="none">
            <a:spAutoFit/>
          </a:bodyPr>
          <a:lstStyle/>
          <a:p>
            <a:r>
              <a:rPr lang="en-US" dirty="0" smtClean="0">
                <a:latin typeface="Kristen ITC" pitchFamily="66" charset="0"/>
              </a:rPr>
              <a:t>“How do you plan on </a:t>
            </a:r>
          </a:p>
          <a:p>
            <a:r>
              <a:rPr lang="en-US" dirty="0" smtClean="0">
                <a:latin typeface="Kristen ITC" pitchFamily="66" charset="0"/>
              </a:rPr>
              <a:t>keeping things fresh? </a:t>
            </a:r>
            <a:endParaRPr lang="en-US" dirty="0">
              <a:latin typeface="Kristen ITC" pitchFamily="66" charset="0"/>
            </a:endParaRPr>
          </a:p>
          <a:p>
            <a:r>
              <a:rPr lang="en-US" dirty="0" smtClean="0">
                <a:latin typeface="Kristen ITC" pitchFamily="66" charset="0"/>
              </a:rPr>
              <a:t>Will you keep using the </a:t>
            </a:r>
          </a:p>
          <a:p>
            <a:r>
              <a:rPr lang="en-US" dirty="0" smtClean="0">
                <a:latin typeface="Kristen ITC" pitchFamily="66" charset="0"/>
              </a:rPr>
              <a:t>same techniques? </a:t>
            </a:r>
            <a:endParaRPr lang="en-US" dirty="0"/>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952" y="4648200"/>
            <a:ext cx="1531620" cy="2057400"/>
          </a:xfrm>
          <a:prstGeom prst="rect">
            <a:avLst/>
          </a:prstGeom>
        </p:spPr>
      </p:pic>
      <p:sp>
        <p:nvSpPr>
          <p:cNvPr id="8" name="Line Callout 2 (Accent Bar) 7"/>
          <p:cNvSpPr/>
          <p:nvPr/>
        </p:nvSpPr>
        <p:spPr>
          <a:xfrm>
            <a:off x="2590800" y="5257799"/>
            <a:ext cx="3962400" cy="1559879"/>
          </a:xfrm>
          <a:prstGeom prst="accentCallout2">
            <a:avLst>
              <a:gd name="adj1" fmla="val 18750"/>
              <a:gd name="adj2" fmla="val -8333"/>
              <a:gd name="adj3" fmla="val 18750"/>
              <a:gd name="adj4" fmla="val -16667"/>
              <a:gd name="adj5" fmla="val -5037"/>
              <a:gd name="adj6" fmla="val -1878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9" name="Rectangle 8"/>
          <p:cNvSpPr/>
          <p:nvPr/>
        </p:nvSpPr>
        <p:spPr>
          <a:xfrm>
            <a:off x="2620537" y="5340351"/>
            <a:ext cx="4071949" cy="1477328"/>
          </a:xfrm>
          <a:prstGeom prst="rect">
            <a:avLst/>
          </a:prstGeom>
        </p:spPr>
        <p:txBody>
          <a:bodyPr wrap="none">
            <a:spAutoFit/>
          </a:bodyPr>
          <a:lstStyle/>
          <a:p>
            <a:r>
              <a:rPr lang="en-US" dirty="0" smtClean="0">
                <a:latin typeface="LilyUPC" pitchFamily="34" charset="-34"/>
                <a:cs typeface="LilyUPC" pitchFamily="34" charset="-34"/>
              </a:rPr>
              <a:t>“I admit I use the same techniques from year to year</a:t>
            </a:r>
          </a:p>
          <a:p>
            <a:r>
              <a:rPr lang="en-US" dirty="0" smtClean="0">
                <a:latin typeface="LilyUPC" pitchFamily="34" charset="-34"/>
                <a:cs typeface="LilyUPC" pitchFamily="34" charset="-34"/>
              </a:rPr>
              <a:t>but I keep them interesting. I focus on free expression </a:t>
            </a:r>
          </a:p>
          <a:p>
            <a:r>
              <a:rPr lang="en-US" dirty="0" smtClean="0">
                <a:latin typeface="LilyUPC" pitchFamily="34" charset="-34"/>
                <a:cs typeface="LilyUPC" pitchFamily="34" charset="-34"/>
              </a:rPr>
              <a:t>and find hands on activities to intertwine into my lessons.</a:t>
            </a:r>
          </a:p>
          <a:p>
            <a:r>
              <a:rPr lang="en-US" dirty="0" smtClean="0">
                <a:latin typeface="LilyUPC" pitchFamily="34" charset="-34"/>
                <a:cs typeface="LilyUPC" pitchFamily="34" charset="-34"/>
              </a:rPr>
              <a:t>I always think of ideas for the future. You have to stay on </a:t>
            </a:r>
          </a:p>
          <a:p>
            <a:r>
              <a:rPr lang="en-US" dirty="0" smtClean="0">
                <a:latin typeface="LilyUPC" pitchFamily="34" charset="-34"/>
                <a:cs typeface="LilyUPC" pitchFamily="34" charset="-34"/>
              </a:rPr>
              <a:t>your toes!”</a:t>
            </a:r>
            <a:endParaRPr lang="en-US" dirty="0"/>
          </a:p>
        </p:txBody>
      </p:sp>
      <p:pic>
        <p:nvPicPr>
          <p:cNvPr id="2050" name="Picture 2" descr="C:\Users\Bri\AppData\Local\Microsoft\Windows\Temporary Internet Files\Content.IE5\ZY9TNTDS\MP90044869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1944" y="2977374"/>
            <a:ext cx="2980111" cy="16764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0231" y="1241998"/>
            <a:ext cx="2493769" cy="3939602"/>
          </a:xfrm>
          <a:prstGeom prst="rect">
            <a:avLst/>
          </a:prstGeom>
        </p:spPr>
      </p:pic>
      <p:sp>
        <p:nvSpPr>
          <p:cNvPr id="11" name="Rectangle 10"/>
          <p:cNvSpPr/>
          <p:nvPr/>
        </p:nvSpPr>
        <p:spPr>
          <a:xfrm>
            <a:off x="6692486" y="1447800"/>
            <a:ext cx="2549096" cy="3416320"/>
          </a:xfrm>
          <a:prstGeom prst="rect">
            <a:avLst/>
          </a:prstGeom>
        </p:spPr>
        <p:txBody>
          <a:bodyPr wrap="none">
            <a:spAutoFit/>
          </a:bodyPr>
          <a:lstStyle/>
          <a:p>
            <a:r>
              <a:rPr lang="en-US" dirty="0" smtClean="0">
                <a:solidFill>
                  <a:schemeClr val="bg1"/>
                </a:solidFill>
                <a:latin typeface="Script MT Bold" pitchFamily="66" charset="0"/>
              </a:rPr>
              <a:t>You always have to plan</a:t>
            </a:r>
          </a:p>
          <a:p>
            <a:r>
              <a:rPr lang="en-US" dirty="0" smtClean="0">
                <a:solidFill>
                  <a:schemeClr val="bg1"/>
                </a:solidFill>
                <a:latin typeface="Script MT Bold" pitchFamily="66" charset="0"/>
              </a:rPr>
              <a:t>as teaching you are </a:t>
            </a:r>
          </a:p>
          <a:p>
            <a:r>
              <a:rPr lang="en-US" dirty="0" smtClean="0">
                <a:solidFill>
                  <a:schemeClr val="bg1"/>
                </a:solidFill>
                <a:latin typeface="Script MT Bold" pitchFamily="66" charset="0"/>
              </a:rPr>
              <a:t>always planning. With </a:t>
            </a:r>
          </a:p>
          <a:p>
            <a:r>
              <a:rPr lang="en-US" dirty="0" smtClean="0">
                <a:solidFill>
                  <a:schemeClr val="bg1"/>
                </a:solidFill>
                <a:latin typeface="Script MT Bold" pitchFamily="66" charset="0"/>
              </a:rPr>
              <a:t>writing you have to evolve</a:t>
            </a:r>
          </a:p>
          <a:p>
            <a:r>
              <a:rPr lang="en-US" dirty="0" smtClean="0">
                <a:solidFill>
                  <a:schemeClr val="bg1"/>
                </a:solidFill>
                <a:latin typeface="Script MT Bold" pitchFamily="66" charset="0"/>
              </a:rPr>
              <a:t>techniques and sometimes </a:t>
            </a:r>
          </a:p>
          <a:p>
            <a:r>
              <a:rPr lang="en-US" dirty="0" smtClean="0">
                <a:solidFill>
                  <a:schemeClr val="bg1"/>
                </a:solidFill>
                <a:latin typeface="Script MT Bold" pitchFamily="66" charset="0"/>
              </a:rPr>
              <a:t>that includes lecturing, </a:t>
            </a:r>
          </a:p>
          <a:p>
            <a:r>
              <a:rPr lang="en-US" dirty="0" smtClean="0">
                <a:solidFill>
                  <a:schemeClr val="bg1"/>
                </a:solidFill>
                <a:latin typeface="Script MT Bold" pitchFamily="66" charset="0"/>
              </a:rPr>
              <a:t>but try as much as you </a:t>
            </a:r>
          </a:p>
          <a:p>
            <a:r>
              <a:rPr lang="en-US" dirty="0" smtClean="0">
                <a:solidFill>
                  <a:schemeClr val="bg1"/>
                </a:solidFill>
                <a:latin typeface="Script MT Bold" pitchFamily="66" charset="0"/>
              </a:rPr>
              <a:t>can to be interactive. Also</a:t>
            </a:r>
          </a:p>
          <a:p>
            <a:r>
              <a:rPr lang="en-US" dirty="0" smtClean="0">
                <a:solidFill>
                  <a:schemeClr val="bg1"/>
                </a:solidFill>
                <a:latin typeface="Script MT Bold" pitchFamily="66" charset="0"/>
              </a:rPr>
              <a:t>while planning for future</a:t>
            </a:r>
          </a:p>
          <a:p>
            <a:r>
              <a:rPr lang="en-US" dirty="0" smtClean="0">
                <a:solidFill>
                  <a:schemeClr val="bg1"/>
                </a:solidFill>
                <a:latin typeface="Script MT Bold" pitchFamily="66" charset="0"/>
              </a:rPr>
              <a:t>writing remember to vary</a:t>
            </a:r>
          </a:p>
          <a:p>
            <a:r>
              <a:rPr lang="en-US" dirty="0" smtClean="0">
                <a:solidFill>
                  <a:schemeClr val="bg1"/>
                </a:solidFill>
                <a:latin typeface="Script MT Bold" pitchFamily="66" charset="0"/>
              </a:rPr>
              <a:t>techniques for every </a:t>
            </a:r>
          </a:p>
          <a:p>
            <a:r>
              <a:rPr lang="en-US" dirty="0" smtClean="0">
                <a:solidFill>
                  <a:schemeClr val="bg1"/>
                </a:solidFill>
                <a:latin typeface="Script MT Bold" pitchFamily="66" charset="0"/>
              </a:rPr>
              <a:t>learner and situation. </a:t>
            </a:r>
          </a:p>
        </p:txBody>
      </p:sp>
    </p:spTree>
    <p:extLst>
      <p:ext uri="{BB962C8B-B14F-4D97-AF65-F5344CB8AC3E}">
        <p14:creationId xmlns:p14="http://schemas.microsoft.com/office/powerpoint/2010/main" val="350202425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87" y="381000"/>
            <a:ext cx="8823293" cy="6096000"/>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Century Gothic" pitchFamily="34" charset="0"/>
              </a:rPr>
              <a:t>When the Game is Over</a:t>
            </a:r>
            <a:endParaRPr lang="en-US" dirty="0">
              <a:solidFill>
                <a:schemeClr val="bg1"/>
              </a:solidFill>
              <a:latin typeface="Century Gothic" pitchFamily="34" charset="0"/>
            </a:endParaRPr>
          </a:p>
        </p:txBody>
      </p:sp>
      <p:sp>
        <p:nvSpPr>
          <p:cNvPr id="5" name="Rectangle 4"/>
          <p:cNvSpPr/>
          <p:nvPr/>
        </p:nvSpPr>
        <p:spPr>
          <a:xfrm>
            <a:off x="762000" y="1295400"/>
            <a:ext cx="7467600" cy="5262979"/>
          </a:xfrm>
          <a:prstGeom prst="rect">
            <a:avLst/>
          </a:prstGeom>
        </p:spPr>
        <p:txBody>
          <a:bodyPr wrap="square">
            <a:spAutoFit/>
          </a:bodyPr>
          <a:lstStyle/>
          <a:p>
            <a:pPr marL="457200" indent="-457200">
              <a:buFont typeface="Arial" charset="0"/>
              <a:buChar char="•"/>
            </a:pPr>
            <a:r>
              <a:rPr lang="en-US" sz="2800" dirty="0" smtClean="0">
                <a:solidFill>
                  <a:schemeClr val="bg1"/>
                </a:solidFill>
                <a:latin typeface="Century Gothic" pitchFamily="34" charset="0"/>
              </a:rPr>
              <a:t>Remember to be flexible with each student and adapt to each style</a:t>
            </a:r>
          </a:p>
          <a:p>
            <a:pPr marL="457200" indent="-457200">
              <a:buFont typeface="Arial" charset="0"/>
              <a:buChar char="•"/>
            </a:pPr>
            <a:r>
              <a:rPr lang="en-US" sz="2800" dirty="0" smtClean="0">
                <a:solidFill>
                  <a:schemeClr val="bg1"/>
                </a:solidFill>
                <a:latin typeface="Century Gothic" pitchFamily="34" charset="0"/>
              </a:rPr>
              <a:t>Writing is a skill and it is our job as teachers to help students develop this skill and evolve it overtime</a:t>
            </a:r>
          </a:p>
          <a:p>
            <a:pPr marL="457200" indent="-457200">
              <a:buFont typeface="Arial" charset="0"/>
              <a:buChar char="•"/>
            </a:pPr>
            <a:r>
              <a:rPr lang="en-US" sz="2800" dirty="0" smtClean="0">
                <a:solidFill>
                  <a:schemeClr val="bg1"/>
                </a:solidFill>
                <a:latin typeface="Century Gothic" pitchFamily="34" charset="0"/>
              </a:rPr>
              <a:t>Technique is the most important thing, how you teach writing determines how students will learn</a:t>
            </a:r>
          </a:p>
          <a:p>
            <a:pPr marL="457200" indent="-457200">
              <a:buFont typeface="Arial" charset="0"/>
              <a:buChar char="•"/>
            </a:pPr>
            <a:r>
              <a:rPr lang="en-US" sz="2800" dirty="0" smtClean="0">
                <a:solidFill>
                  <a:schemeClr val="bg1"/>
                </a:solidFill>
                <a:latin typeface="Century Gothic" pitchFamily="34" charset="0"/>
              </a:rPr>
              <a:t>If I could ask Mr. E a more in depth question it would be in regards to developing the thesis statement. </a:t>
            </a:r>
          </a:p>
          <a:p>
            <a:pPr marL="457200" indent="-457200">
              <a:buFont typeface="Arial" charset="0"/>
              <a:buChar char="•"/>
            </a:pPr>
            <a:endParaRPr lang="en-US" sz="2800" dirty="0"/>
          </a:p>
        </p:txBody>
      </p:sp>
    </p:spTree>
    <p:extLst>
      <p:ext uri="{BB962C8B-B14F-4D97-AF65-F5344CB8AC3E}">
        <p14:creationId xmlns:p14="http://schemas.microsoft.com/office/powerpoint/2010/main" val="392323008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33400"/>
            <a:ext cx="8321390" cy="5581420"/>
          </a:xfrm>
          <a:prstGeom prst="rect">
            <a:avLst/>
          </a:prstGeom>
        </p:spPr>
      </p:pic>
      <p:sp>
        <p:nvSpPr>
          <p:cNvPr id="5" name="TextBox 4"/>
          <p:cNvSpPr txBox="1"/>
          <p:nvPr/>
        </p:nvSpPr>
        <p:spPr>
          <a:xfrm>
            <a:off x="579295" y="1061952"/>
            <a:ext cx="7924800" cy="4524315"/>
          </a:xfrm>
          <a:prstGeom prst="rect">
            <a:avLst/>
          </a:prstGeom>
          <a:noFill/>
        </p:spPr>
        <p:txBody>
          <a:bodyPr wrap="square" rtlCol="0">
            <a:spAutoFit/>
          </a:bodyPr>
          <a:lstStyle/>
          <a:p>
            <a:r>
              <a:rPr lang="en-US" sz="3600" dirty="0" smtClean="0">
                <a:solidFill>
                  <a:schemeClr val="bg1"/>
                </a:solidFill>
                <a:latin typeface="Century Gothic" pitchFamily="34" charset="0"/>
              </a:rPr>
              <a:t>In order to get students to become passionate about any type of writing it is important to vary techniques, never forget that students can still teach the teacher, and to understand the difference between the process and the product. </a:t>
            </a:r>
            <a:endParaRPr lang="en-US" sz="3600" dirty="0">
              <a:solidFill>
                <a:schemeClr val="bg1"/>
              </a:solidFill>
              <a:latin typeface="Century Gothic" pitchFamily="34" charset="0"/>
            </a:endParaRPr>
          </a:p>
        </p:txBody>
      </p:sp>
    </p:spTree>
    <p:extLst>
      <p:ext uri="{BB962C8B-B14F-4D97-AF65-F5344CB8AC3E}">
        <p14:creationId xmlns:p14="http://schemas.microsoft.com/office/powerpoint/2010/main" val="17934490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BEBA8EAE-BF5A-486C-A8C5-ECC9F3942E4B}">
                <a14:imgProps xmlns:a14="http://schemas.microsoft.com/office/drawing/2010/main">
                  <a14:imgLayer r:embed="rId3">
                    <a14:imgEffect>
                      <a14:sharpenSoften amount="-74000"/>
                    </a14:imgEffect>
                  </a14:imgLayer>
                </a14:imgProps>
              </a:ext>
              <a:ext uri="{28A0092B-C50C-407E-A947-70E740481C1C}">
                <a14:useLocalDpi xmlns:a14="http://schemas.microsoft.com/office/drawing/2010/main" val="0"/>
              </a:ext>
            </a:extLst>
          </a:blip>
          <a:stretch>
            <a:fillRect/>
          </a:stretch>
        </p:blipFill>
        <p:spPr>
          <a:xfrm>
            <a:off x="76200" y="76200"/>
            <a:ext cx="8991600" cy="6629400"/>
          </a:xfrm>
          <a:prstGeom prst="rect">
            <a:avLst/>
          </a:prstGeom>
          <a:effectLst/>
        </p:spPr>
      </p:pic>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sharpenSoften amount="-74000"/>
                    </a14:imgEffect>
                  </a14:imgLayer>
                </a14:imgProps>
              </a:ext>
              <a:ext uri="{28A0092B-C50C-407E-A947-70E740481C1C}">
                <a14:useLocalDpi xmlns:a14="http://schemas.microsoft.com/office/drawing/2010/main" val="0"/>
              </a:ext>
            </a:extLst>
          </a:blip>
          <a:stretch>
            <a:fillRect/>
          </a:stretch>
        </p:blipFill>
        <p:spPr>
          <a:xfrm>
            <a:off x="76200" y="152400"/>
            <a:ext cx="8991600" cy="6553200"/>
          </a:xfrm>
          <a:prstGeom prst="rect">
            <a:avLst/>
          </a:prstGeom>
          <a:effectLst/>
        </p:spPr>
      </p:pic>
      <p:sp>
        <p:nvSpPr>
          <p:cNvPr id="2" name="Title 1"/>
          <p:cNvSpPr>
            <a:spLocks noGrp="1"/>
          </p:cNvSpPr>
          <p:nvPr>
            <p:ph type="title"/>
          </p:nvPr>
        </p:nvSpPr>
        <p:spPr/>
        <p:txBody>
          <a:bodyPr>
            <a:normAutofit/>
          </a:bodyPr>
          <a:lstStyle/>
          <a:p>
            <a:r>
              <a:rPr lang="en-US" sz="6000" dirty="0" smtClean="0">
                <a:latin typeface="LilyUPC" pitchFamily="34" charset="-34"/>
                <a:ea typeface="Dotum" pitchFamily="34" charset="-127"/>
                <a:cs typeface="LilyUPC" pitchFamily="34" charset="-34"/>
              </a:rPr>
              <a:t>John Ernstausen </a:t>
            </a:r>
            <a:endParaRPr lang="en-US" sz="6000" dirty="0">
              <a:latin typeface="LilyUPC" pitchFamily="34" charset="-34"/>
              <a:ea typeface="Dotum" pitchFamily="34" charset="-127"/>
              <a:cs typeface="LilyUPC" pitchFamily="34" charset="-34"/>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19200" y="1371600"/>
            <a:ext cx="2286000" cy="3070746"/>
          </a:xfrm>
        </p:spPr>
      </p:pic>
      <p:sp>
        <p:nvSpPr>
          <p:cNvPr id="3" name="Line Callout 1 (Accent Bar) 2"/>
          <p:cNvSpPr/>
          <p:nvPr/>
        </p:nvSpPr>
        <p:spPr>
          <a:xfrm>
            <a:off x="4648200" y="1219200"/>
            <a:ext cx="3352800" cy="1143000"/>
          </a:xfrm>
          <a:prstGeom prst="accentCallout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24400" y="1295400"/>
            <a:ext cx="3124200" cy="1015663"/>
          </a:xfrm>
          <a:prstGeom prst="rect">
            <a:avLst/>
          </a:prstGeom>
          <a:noFill/>
        </p:spPr>
        <p:txBody>
          <a:bodyPr wrap="square" rtlCol="0">
            <a:spAutoFit/>
          </a:bodyPr>
          <a:lstStyle/>
          <a:p>
            <a:r>
              <a:rPr lang="en-US" sz="2000" dirty="0" smtClean="0">
                <a:solidFill>
                  <a:schemeClr val="bg1"/>
                </a:solidFill>
                <a:latin typeface="LilyUPC" pitchFamily="34" charset="-34"/>
                <a:cs typeface="LilyUPC" pitchFamily="34" charset="-34"/>
              </a:rPr>
              <a:t>Mr. E is a sixth grade mathematics, language arts, and social studies teacher. </a:t>
            </a:r>
            <a:endParaRPr lang="en-US" sz="2000" dirty="0">
              <a:solidFill>
                <a:schemeClr val="bg1"/>
              </a:solidFill>
              <a:latin typeface="LilyUPC" pitchFamily="34" charset="-34"/>
              <a:cs typeface="LilyUPC" pitchFamily="34" charset="-34"/>
            </a:endParaRPr>
          </a:p>
        </p:txBody>
      </p:sp>
      <p:sp>
        <p:nvSpPr>
          <p:cNvPr id="6" name="Line Callout 1 (Accent Bar) 5"/>
          <p:cNvSpPr/>
          <p:nvPr/>
        </p:nvSpPr>
        <p:spPr>
          <a:xfrm>
            <a:off x="4876800" y="2707853"/>
            <a:ext cx="3352800" cy="1311875"/>
          </a:xfrm>
          <a:prstGeom prst="accentCallout1">
            <a:avLst>
              <a:gd name="adj1" fmla="val 55376"/>
              <a:gd name="adj2" fmla="val -7018"/>
              <a:gd name="adj3" fmla="val 112500"/>
              <a:gd name="adj4" fmla="val -3833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29200" y="2743200"/>
            <a:ext cx="2971800" cy="1323439"/>
          </a:xfrm>
          <a:prstGeom prst="rect">
            <a:avLst/>
          </a:prstGeom>
          <a:noFill/>
        </p:spPr>
        <p:txBody>
          <a:bodyPr wrap="square" rtlCol="0">
            <a:spAutoFit/>
          </a:bodyPr>
          <a:lstStyle/>
          <a:p>
            <a:r>
              <a:rPr lang="en-US" sz="2000" dirty="0" smtClean="0">
                <a:solidFill>
                  <a:schemeClr val="bg1"/>
                </a:solidFill>
                <a:latin typeface="LilyUPC" pitchFamily="34" charset="-34"/>
                <a:cs typeface="LilyUPC" pitchFamily="34" charset="-34"/>
              </a:rPr>
              <a:t>“I believe in an interactive and lively classroom. It is very rare to see me lecturing and my students note taking.”</a:t>
            </a:r>
            <a:endParaRPr lang="en-US" sz="2000" dirty="0">
              <a:solidFill>
                <a:schemeClr val="bg1"/>
              </a:solidFill>
              <a:latin typeface="LilyUPC" pitchFamily="34" charset="-34"/>
              <a:cs typeface="LilyUPC" pitchFamily="34" charset="-34"/>
            </a:endParaRPr>
          </a:p>
        </p:txBody>
      </p:sp>
      <p:sp>
        <p:nvSpPr>
          <p:cNvPr id="10" name="Line Callout 2 (Accent Bar) 9"/>
          <p:cNvSpPr/>
          <p:nvPr/>
        </p:nvSpPr>
        <p:spPr>
          <a:xfrm>
            <a:off x="2667000" y="4876800"/>
            <a:ext cx="4724400" cy="1828800"/>
          </a:xfrm>
          <a:prstGeom prst="accentCallout2">
            <a:avLst>
              <a:gd name="adj1" fmla="val 18750"/>
              <a:gd name="adj2" fmla="val -8333"/>
              <a:gd name="adj3" fmla="val 18750"/>
              <a:gd name="adj4" fmla="val -16667"/>
              <a:gd name="adj5" fmla="val -35970"/>
              <a:gd name="adj6" fmla="val -245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43200" y="5029200"/>
            <a:ext cx="4495800" cy="1631216"/>
          </a:xfrm>
          <a:prstGeom prst="rect">
            <a:avLst/>
          </a:prstGeom>
          <a:solidFill>
            <a:srgbClr val="FF0000"/>
          </a:solidFill>
        </p:spPr>
        <p:txBody>
          <a:bodyPr wrap="square" rtlCol="0">
            <a:spAutoFit/>
          </a:bodyPr>
          <a:lstStyle/>
          <a:p>
            <a:r>
              <a:rPr lang="en-US" sz="2000" dirty="0" smtClean="0">
                <a:solidFill>
                  <a:schemeClr val="bg1"/>
                </a:solidFill>
                <a:latin typeface="LilyUPC" pitchFamily="34" charset="-34"/>
                <a:cs typeface="LilyUPC" pitchFamily="34" charset="-34"/>
              </a:rPr>
              <a:t>“Being able to teach writing is like the jack of all trades. If you can teach a student to write you can get them to do anything that’s the biggest battle. I feel that it is my goal to get them to the point where they understand writing and want to write.”</a:t>
            </a:r>
            <a:endParaRPr lang="en-US" sz="2000" dirty="0">
              <a:solidFill>
                <a:schemeClr val="bg1"/>
              </a:solidFill>
              <a:latin typeface="LilyUPC" pitchFamily="34" charset="-34"/>
              <a:cs typeface="LilyUPC" pitchFamily="34" charset="-34"/>
            </a:endParaRPr>
          </a:p>
        </p:txBody>
      </p:sp>
    </p:spTree>
    <p:extLst>
      <p:ext uri="{BB962C8B-B14F-4D97-AF65-F5344CB8AC3E}">
        <p14:creationId xmlns:p14="http://schemas.microsoft.com/office/powerpoint/2010/main" val="34452939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sharpenSoften amount="-74000"/>
                    </a14:imgEffect>
                  </a14:imgLayer>
                </a14:imgProps>
              </a:ext>
              <a:ext uri="{28A0092B-C50C-407E-A947-70E740481C1C}">
                <a14:useLocalDpi xmlns:a14="http://schemas.microsoft.com/office/drawing/2010/main" val="0"/>
              </a:ext>
            </a:extLst>
          </a:blip>
          <a:stretch>
            <a:fillRect/>
          </a:stretch>
        </p:blipFill>
        <p:spPr>
          <a:xfrm>
            <a:off x="76200" y="76200"/>
            <a:ext cx="8991600" cy="6629400"/>
          </a:xfrm>
          <a:prstGeom prst="rect">
            <a:avLst/>
          </a:prstGeom>
          <a:effectLst/>
        </p:spPr>
      </p:pic>
      <p:sp>
        <p:nvSpPr>
          <p:cNvPr id="2" name="Title 1"/>
          <p:cNvSpPr>
            <a:spLocks noGrp="1"/>
          </p:cNvSpPr>
          <p:nvPr>
            <p:ph type="title"/>
          </p:nvPr>
        </p:nvSpPr>
        <p:spPr/>
        <p:txBody>
          <a:bodyPr/>
          <a:lstStyle/>
          <a:p>
            <a:r>
              <a:rPr lang="en-US" dirty="0" smtClean="0">
                <a:latin typeface="Kristen ITC" pitchFamily="66" charset="0"/>
              </a:rPr>
              <a:t>Bri Bradfield </a:t>
            </a:r>
            <a:endParaRPr lang="en-US" dirty="0">
              <a:latin typeface="Kristen ITC" pitchFamily="66"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219200"/>
            <a:ext cx="3184326" cy="3601360"/>
          </a:xfrm>
          <a:prstGeom prst="rect">
            <a:avLst/>
          </a:prstGeom>
        </p:spPr>
      </p:pic>
      <p:sp>
        <p:nvSpPr>
          <p:cNvPr id="5" name="Line Callout 1 (Accent Bar) 4"/>
          <p:cNvSpPr/>
          <p:nvPr/>
        </p:nvSpPr>
        <p:spPr>
          <a:xfrm>
            <a:off x="4648200" y="1265872"/>
            <a:ext cx="3352800" cy="1477328"/>
          </a:xfrm>
          <a:prstGeom prst="accentCallout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800600" y="1343561"/>
            <a:ext cx="3200400" cy="1323439"/>
          </a:xfrm>
          <a:prstGeom prst="rect">
            <a:avLst/>
          </a:prstGeom>
          <a:noFill/>
        </p:spPr>
        <p:txBody>
          <a:bodyPr wrap="square" rtlCol="0">
            <a:spAutoFit/>
          </a:bodyPr>
          <a:lstStyle/>
          <a:p>
            <a:r>
              <a:rPr lang="en-US" sz="1600" dirty="0" smtClean="0">
                <a:solidFill>
                  <a:schemeClr val="bg1"/>
                </a:solidFill>
                <a:latin typeface="Kristen ITC" pitchFamily="66" charset="0"/>
              </a:rPr>
              <a:t>Ideally I want to teach 4</a:t>
            </a:r>
            <a:r>
              <a:rPr lang="en-US" sz="1600" baseline="30000" dirty="0" smtClean="0">
                <a:solidFill>
                  <a:schemeClr val="bg1"/>
                </a:solidFill>
                <a:latin typeface="Kristen ITC" pitchFamily="66" charset="0"/>
              </a:rPr>
              <a:t>th</a:t>
            </a:r>
            <a:r>
              <a:rPr lang="en-US" sz="1600" dirty="0" smtClean="0">
                <a:solidFill>
                  <a:schemeClr val="bg1"/>
                </a:solidFill>
                <a:latin typeface="Kristen ITC" pitchFamily="66" charset="0"/>
              </a:rPr>
              <a:t>, 6</a:t>
            </a:r>
            <a:r>
              <a:rPr lang="en-US" sz="1600" baseline="30000" dirty="0" smtClean="0">
                <a:solidFill>
                  <a:schemeClr val="bg1"/>
                </a:solidFill>
                <a:latin typeface="Kristen ITC" pitchFamily="66" charset="0"/>
              </a:rPr>
              <a:t>th</a:t>
            </a:r>
            <a:r>
              <a:rPr lang="en-US" sz="1600" dirty="0" smtClean="0">
                <a:solidFill>
                  <a:schemeClr val="bg1"/>
                </a:solidFill>
                <a:latin typeface="Kristen ITC" pitchFamily="66" charset="0"/>
              </a:rPr>
              <a:t> or 8</a:t>
            </a:r>
            <a:r>
              <a:rPr lang="en-US" sz="1600" baseline="30000" dirty="0" smtClean="0">
                <a:solidFill>
                  <a:schemeClr val="bg1"/>
                </a:solidFill>
                <a:latin typeface="Kristen ITC" pitchFamily="66" charset="0"/>
              </a:rPr>
              <a:t>th</a:t>
            </a:r>
            <a:r>
              <a:rPr lang="en-US" sz="1600" dirty="0" smtClean="0">
                <a:solidFill>
                  <a:schemeClr val="bg1"/>
                </a:solidFill>
                <a:latin typeface="Kristen ITC" pitchFamily="66" charset="0"/>
              </a:rPr>
              <a:t> grade. Not because they are even numbers, but I had my best experiences in those grades.</a:t>
            </a:r>
            <a:endParaRPr lang="en-US" sz="1600" dirty="0">
              <a:solidFill>
                <a:schemeClr val="bg1"/>
              </a:solidFill>
              <a:latin typeface="Kristen ITC" pitchFamily="66" charset="0"/>
            </a:endParaRPr>
          </a:p>
        </p:txBody>
      </p:sp>
      <p:sp>
        <p:nvSpPr>
          <p:cNvPr id="7" name="Line Callout 1 (Accent Bar) 6"/>
          <p:cNvSpPr/>
          <p:nvPr/>
        </p:nvSpPr>
        <p:spPr>
          <a:xfrm>
            <a:off x="5105400" y="3048000"/>
            <a:ext cx="3352800" cy="1311875"/>
          </a:xfrm>
          <a:prstGeom prst="accentCallout1">
            <a:avLst>
              <a:gd name="adj1" fmla="val 55376"/>
              <a:gd name="adj2" fmla="val -7018"/>
              <a:gd name="adj3" fmla="val 86467"/>
              <a:gd name="adj4" fmla="val -4260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57800" y="3200400"/>
            <a:ext cx="3048000" cy="830997"/>
          </a:xfrm>
          <a:prstGeom prst="rect">
            <a:avLst/>
          </a:prstGeom>
          <a:noFill/>
        </p:spPr>
        <p:txBody>
          <a:bodyPr wrap="square" rtlCol="0">
            <a:spAutoFit/>
          </a:bodyPr>
          <a:lstStyle/>
          <a:p>
            <a:r>
              <a:rPr lang="en-US" sz="1600" dirty="0" smtClean="0">
                <a:solidFill>
                  <a:schemeClr val="bg1"/>
                </a:solidFill>
                <a:latin typeface="Kristen ITC" pitchFamily="66" charset="0"/>
              </a:rPr>
              <a:t>“I believe on hands-on writing. You can do more beyond the ink and paper.”  </a:t>
            </a:r>
            <a:endParaRPr lang="en-US" sz="1600" dirty="0">
              <a:solidFill>
                <a:schemeClr val="bg1"/>
              </a:solidFill>
              <a:latin typeface="Kristen ITC" pitchFamily="66" charset="0"/>
            </a:endParaRPr>
          </a:p>
        </p:txBody>
      </p:sp>
      <p:sp>
        <p:nvSpPr>
          <p:cNvPr id="9" name="Line Callout 2 (Accent Bar) 8"/>
          <p:cNvSpPr/>
          <p:nvPr/>
        </p:nvSpPr>
        <p:spPr>
          <a:xfrm>
            <a:off x="2743200" y="4953000"/>
            <a:ext cx="4724400" cy="1828800"/>
          </a:xfrm>
          <a:prstGeom prst="accentCallout2">
            <a:avLst>
              <a:gd name="adj1" fmla="val 18750"/>
              <a:gd name="adj2" fmla="val -8333"/>
              <a:gd name="adj3" fmla="val 18750"/>
              <a:gd name="adj4" fmla="val -16667"/>
              <a:gd name="adj5" fmla="val -13681"/>
              <a:gd name="adj6" fmla="val -2193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Kristen ITC" pitchFamily="66" charset="0"/>
            </a:endParaRPr>
          </a:p>
        </p:txBody>
      </p:sp>
      <p:sp>
        <p:nvSpPr>
          <p:cNvPr id="10" name="TextBox 9"/>
          <p:cNvSpPr txBox="1"/>
          <p:nvPr/>
        </p:nvSpPr>
        <p:spPr>
          <a:xfrm>
            <a:off x="2743200" y="5105400"/>
            <a:ext cx="4724400" cy="1600438"/>
          </a:xfrm>
          <a:prstGeom prst="rect">
            <a:avLst/>
          </a:prstGeom>
          <a:noFill/>
        </p:spPr>
        <p:txBody>
          <a:bodyPr wrap="square" rtlCol="0">
            <a:spAutoFit/>
          </a:bodyPr>
          <a:lstStyle/>
          <a:p>
            <a:r>
              <a:rPr lang="en-US" sz="1400" dirty="0" smtClean="0">
                <a:solidFill>
                  <a:schemeClr val="bg1"/>
                </a:solidFill>
                <a:latin typeface="Kristen ITC" pitchFamily="66" charset="0"/>
              </a:rPr>
              <a:t> “When I become a teacher, my goal is to help students utilize writing in their everyday life. Free expression is the biggest key! I want to show them that the skill of writing goes way beyond essays and question responses. And if it does come to essays and responses I want to show them a variety of approaches.”</a:t>
            </a:r>
            <a:endParaRPr lang="en-US" sz="1400" dirty="0">
              <a:solidFill>
                <a:schemeClr val="bg1"/>
              </a:solidFill>
              <a:latin typeface="Kristen ITC" pitchFamily="66" charset="0"/>
            </a:endParaRPr>
          </a:p>
        </p:txBody>
      </p:sp>
    </p:spTree>
    <p:extLst>
      <p:ext uri="{BB962C8B-B14F-4D97-AF65-F5344CB8AC3E}">
        <p14:creationId xmlns:p14="http://schemas.microsoft.com/office/powerpoint/2010/main" val="423931236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1371600"/>
            <a:ext cx="1812725" cy="2306198"/>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75" y="1371600"/>
            <a:ext cx="1531620" cy="2057400"/>
          </a:xfrm>
          <a:prstGeom prst="rect">
            <a:avLst/>
          </a:prstGeom>
        </p:spPr>
      </p:pic>
      <p:sp>
        <p:nvSpPr>
          <p:cNvPr id="7" name="Line Callout 1 (Accent Bar) 6"/>
          <p:cNvSpPr/>
          <p:nvPr/>
        </p:nvSpPr>
        <p:spPr>
          <a:xfrm>
            <a:off x="2755135" y="1389307"/>
            <a:ext cx="2819400" cy="1627008"/>
          </a:xfrm>
          <a:prstGeom prst="accentCallout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Rectangle 5"/>
          <p:cNvSpPr/>
          <p:nvPr/>
        </p:nvSpPr>
        <p:spPr>
          <a:xfrm>
            <a:off x="2895600" y="1601369"/>
            <a:ext cx="2590800" cy="923330"/>
          </a:xfrm>
          <a:prstGeom prst="rect">
            <a:avLst/>
          </a:prstGeom>
        </p:spPr>
        <p:txBody>
          <a:bodyPr wrap="square">
            <a:spAutoFit/>
          </a:bodyPr>
          <a:lstStyle/>
          <a:p>
            <a:r>
              <a:rPr lang="en-US" dirty="0" smtClean="0">
                <a:latin typeface="LilyUPC" pitchFamily="34" charset="-34"/>
                <a:cs typeface="LilyUPC" pitchFamily="34" charset="-34"/>
              </a:rPr>
              <a:t>Mr. E’s responses or opinions about a question or topic will be give in this font and linked to this picture. </a:t>
            </a:r>
            <a:endParaRPr lang="en-US" dirty="0">
              <a:latin typeface="LilyUPC" pitchFamily="34" charset="-34"/>
              <a:cs typeface="LilyUPC" pitchFamily="34" charset="-34"/>
            </a:endParaRPr>
          </a:p>
        </p:txBody>
      </p:sp>
      <p:sp>
        <p:nvSpPr>
          <p:cNvPr id="8" name="Line Callout 1 (Accent Bar) 7"/>
          <p:cNvSpPr/>
          <p:nvPr/>
        </p:nvSpPr>
        <p:spPr>
          <a:xfrm rot="10800000">
            <a:off x="4563736" y="3505200"/>
            <a:ext cx="2370463" cy="1066800"/>
          </a:xfrm>
          <a:prstGeom prst="accentCallout1">
            <a:avLst>
              <a:gd name="adj1" fmla="val 18750"/>
              <a:gd name="adj2" fmla="val -8333"/>
              <a:gd name="adj3" fmla="val 88404"/>
              <a:gd name="adj4" fmla="val -295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3590835"/>
            <a:ext cx="2590800" cy="830997"/>
          </a:xfrm>
          <a:prstGeom prst="rect">
            <a:avLst/>
          </a:prstGeom>
        </p:spPr>
        <p:txBody>
          <a:bodyPr wrap="square">
            <a:spAutoFit/>
          </a:bodyPr>
          <a:lstStyle/>
          <a:p>
            <a:r>
              <a:rPr lang="en-US" sz="1600" dirty="0" err="1" smtClean="0">
                <a:latin typeface="Kristen ITC" pitchFamily="66" charset="0"/>
              </a:rPr>
              <a:t>Bri’s</a:t>
            </a:r>
            <a:r>
              <a:rPr lang="en-US" sz="1600" dirty="0" smtClean="0">
                <a:latin typeface="Kristen ITC" pitchFamily="66" charset="0"/>
              </a:rPr>
              <a:t> questions will be given in this font and linked to this picture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628920"/>
            <a:ext cx="3124200" cy="2095500"/>
          </a:xfrm>
          <a:prstGeom prst="rect">
            <a:avLst/>
          </a:prstGeom>
        </p:spPr>
      </p:pic>
      <p:sp>
        <p:nvSpPr>
          <p:cNvPr id="11" name="TextBox 10"/>
          <p:cNvSpPr txBox="1"/>
          <p:nvPr/>
        </p:nvSpPr>
        <p:spPr>
          <a:xfrm>
            <a:off x="838200" y="5048071"/>
            <a:ext cx="3048000" cy="1200329"/>
          </a:xfrm>
          <a:prstGeom prst="rect">
            <a:avLst/>
          </a:prstGeom>
          <a:noFill/>
        </p:spPr>
        <p:txBody>
          <a:bodyPr wrap="square" rtlCol="0">
            <a:spAutoFit/>
          </a:bodyPr>
          <a:lstStyle/>
          <a:p>
            <a:r>
              <a:rPr lang="en-US" dirty="0" smtClean="0">
                <a:solidFill>
                  <a:schemeClr val="bg1"/>
                </a:solidFill>
                <a:latin typeface="Script MT Bold" pitchFamily="66" charset="0"/>
              </a:rPr>
              <a:t>The wrap up of the entire topic will be given here. This expresses feelings, opinions, and facts. </a:t>
            </a:r>
            <a:endParaRPr lang="en-US" dirty="0">
              <a:solidFill>
                <a:schemeClr val="bg1"/>
              </a:solidFill>
              <a:latin typeface="Script MT Bold" pitchFamily="66" charset="0"/>
            </a:endParaRPr>
          </a:p>
        </p:txBody>
      </p:sp>
    </p:spTree>
    <p:extLst>
      <p:ext uri="{BB962C8B-B14F-4D97-AF65-F5344CB8AC3E}">
        <p14:creationId xmlns:p14="http://schemas.microsoft.com/office/powerpoint/2010/main" val="399862509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Blast From the Past</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875" y="1371600"/>
            <a:ext cx="1531620" cy="2057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1371600"/>
            <a:ext cx="1812725" cy="2306198"/>
          </a:xfrm>
          <a:prstGeom prst="rect">
            <a:avLst/>
          </a:prstGeom>
        </p:spPr>
      </p:pic>
      <p:sp>
        <p:nvSpPr>
          <p:cNvPr id="3" name="Line Callout 1 (Accent Bar) 2"/>
          <p:cNvSpPr/>
          <p:nvPr/>
        </p:nvSpPr>
        <p:spPr>
          <a:xfrm rot="10800000">
            <a:off x="4648201" y="3505200"/>
            <a:ext cx="2370463" cy="1371600"/>
          </a:xfrm>
          <a:prstGeom prst="accentCallout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0" y="3581400"/>
            <a:ext cx="2934269" cy="1077218"/>
          </a:xfrm>
          <a:prstGeom prst="rect">
            <a:avLst/>
          </a:prstGeom>
        </p:spPr>
        <p:txBody>
          <a:bodyPr wrap="square">
            <a:spAutoFit/>
          </a:bodyPr>
          <a:lstStyle/>
          <a:p>
            <a:r>
              <a:rPr lang="en-US" sz="1600" dirty="0" smtClean="0">
                <a:latin typeface="Kristen ITC" pitchFamily="66" charset="0"/>
              </a:rPr>
              <a:t>“Who has had the most impact on your writing? </a:t>
            </a:r>
          </a:p>
          <a:p>
            <a:r>
              <a:rPr lang="en-US" sz="1600" dirty="0" smtClean="0">
                <a:latin typeface="Kristen ITC" pitchFamily="66" charset="0"/>
              </a:rPr>
              <a:t>Good or Bad Teachers? Peers? Parents?”</a:t>
            </a:r>
          </a:p>
        </p:txBody>
      </p:sp>
      <p:sp>
        <p:nvSpPr>
          <p:cNvPr id="7" name="Line Callout 1 (Accent Bar) 6"/>
          <p:cNvSpPr/>
          <p:nvPr/>
        </p:nvSpPr>
        <p:spPr>
          <a:xfrm>
            <a:off x="2743200" y="1420992"/>
            <a:ext cx="2819400" cy="1627008"/>
          </a:xfrm>
          <a:prstGeom prst="accentCallout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p:cNvSpPr/>
          <p:nvPr/>
        </p:nvSpPr>
        <p:spPr>
          <a:xfrm>
            <a:off x="2667000" y="1478340"/>
            <a:ext cx="3048000" cy="1569660"/>
          </a:xfrm>
          <a:prstGeom prst="rect">
            <a:avLst/>
          </a:prstGeom>
        </p:spPr>
        <p:txBody>
          <a:bodyPr wrap="square">
            <a:spAutoFit/>
          </a:bodyPr>
          <a:lstStyle/>
          <a:p>
            <a:r>
              <a:rPr lang="en-US" sz="2400" dirty="0" smtClean="0">
                <a:latin typeface="LilyUPC" pitchFamily="34" charset="-34"/>
                <a:cs typeface="LilyUPC" pitchFamily="34" charset="-34"/>
              </a:rPr>
              <a:t>“Let’s just say my parents had no say in my writing, ha. I would have to say my peers and Mrs. </a:t>
            </a:r>
            <a:r>
              <a:rPr lang="en-US" sz="2400" dirty="0" err="1" smtClean="0">
                <a:latin typeface="LilyUPC" pitchFamily="34" charset="-34"/>
                <a:cs typeface="LilyUPC" pitchFamily="34" charset="-34"/>
              </a:rPr>
              <a:t>Krouse</a:t>
            </a:r>
            <a:r>
              <a:rPr lang="en-US" sz="2400" dirty="0" smtClean="0">
                <a:latin typeface="LilyUPC" pitchFamily="34" charset="-34"/>
                <a:cs typeface="LilyUPC" pitchFamily="34" charset="-34"/>
              </a:rPr>
              <a:t>.”</a:t>
            </a:r>
            <a:endParaRPr lang="en-US" sz="2400" dirty="0">
              <a:latin typeface="LilyUPC" pitchFamily="34" charset="-34"/>
              <a:cs typeface="LilyUPC" pitchFamily="34" charset="-34"/>
            </a:endParaRPr>
          </a:p>
        </p:txBody>
      </p:sp>
      <p:sp>
        <p:nvSpPr>
          <p:cNvPr id="10" name="Line Callout 2 (Accent Bar) 9"/>
          <p:cNvSpPr/>
          <p:nvPr/>
        </p:nvSpPr>
        <p:spPr>
          <a:xfrm>
            <a:off x="901685" y="3429000"/>
            <a:ext cx="3517915" cy="3428999"/>
          </a:xfrm>
          <a:prstGeom prst="accentCallout2">
            <a:avLst>
              <a:gd name="adj1" fmla="val 18750"/>
              <a:gd name="adj2" fmla="val -8333"/>
              <a:gd name="adj3" fmla="val 18750"/>
              <a:gd name="adj4" fmla="val -16667"/>
              <a:gd name="adj5" fmla="val -5037"/>
              <a:gd name="adj6" fmla="val -1878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01685" y="3441680"/>
            <a:ext cx="3517915" cy="3416320"/>
          </a:xfrm>
          <a:prstGeom prst="rect">
            <a:avLst/>
          </a:prstGeom>
        </p:spPr>
        <p:txBody>
          <a:bodyPr wrap="square">
            <a:spAutoFit/>
          </a:bodyPr>
          <a:lstStyle/>
          <a:p>
            <a:r>
              <a:rPr lang="en-US" sz="2400" dirty="0" smtClean="0">
                <a:latin typeface="LilyUPC" pitchFamily="34" charset="-34"/>
                <a:cs typeface="LilyUPC" pitchFamily="34" charset="-34"/>
              </a:rPr>
              <a:t>“First off I hated Mrs. </a:t>
            </a:r>
            <a:r>
              <a:rPr lang="en-US" sz="2400" dirty="0" err="1" smtClean="0">
                <a:latin typeface="LilyUPC" pitchFamily="34" charset="-34"/>
                <a:cs typeface="LilyUPC" pitchFamily="34" charset="-34"/>
              </a:rPr>
              <a:t>Krouse’s</a:t>
            </a:r>
            <a:r>
              <a:rPr lang="en-US" sz="2400" dirty="0" smtClean="0">
                <a:latin typeface="LilyUPC" pitchFamily="34" charset="-34"/>
                <a:cs typeface="LilyUPC" pitchFamily="34" charset="-34"/>
              </a:rPr>
              <a:t> class it was the worst. She lectured the entire time and I already hated writing, but my buddies made it better. Even though her techniques were horrible my buddy and I were always competing. By competing with my buddy to mess with this teacher I made myself a better writer.” </a:t>
            </a:r>
            <a:endParaRPr lang="en-US" sz="2400" dirty="0">
              <a:latin typeface="LilyUPC" pitchFamily="34" charset="-34"/>
              <a:cs typeface="LilyUPC" pitchFamily="34" charset="-34"/>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066" y="5257800"/>
            <a:ext cx="3414134" cy="1540524"/>
          </a:xfrm>
          <a:prstGeom prst="rect">
            <a:avLst/>
          </a:prstGeom>
        </p:spPr>
      </p:pic>
      <p:sp>
        <p:nvSpPr>
          <p:cNvPr id="14" name="Rectangle 13"/>
          <p:cNvSpPr/>
          <p:nvPr/>
        </p:nvSpPr>
        <p:spPr>
          <a:xfrm>
            <a:off x="5638800" y="5334000"/>
            <a:ext cx="2971799" cy="1477328"/>
          </a:xfrm>
          <a:prstGeom prst="rect">
            <a:avLst/>
          </a:prstGeom>
        </p:spPr>
        <p:txBody>
          <a:bodyPr wrap="square">
            <a:spAutoFit/>
          </a:bodyPr>
          <a:lstStyle/>
          <a:p>
            <a:r>
              <a:rPr lang="en-US" dirty="0" smtClean="0">
                <a:solidFill>
                  <a:schemeClr val="bg1"/>
                </a:solidFill>
                <a:latin typeface="Script MT Bold" pitchFamily="66" charset="0"/>
              </a:rPr>
              <a:t>People love or hate writing for certain reasons. They can </a:t>
            </a:r>
          </a:p>
          <a:p>
            <a:r>
              <a:rPr lang="en-US" dirty="0" smtClean="0">
                <a:solidFill>
                  <a:schemeClr val="bg1"/>
                </a:solidFill>
                <a:latin typeface="Script MT Bold" pitchFamily="66" charset="0"/>
              </a:rPr>
              <a:t>either build and learn from those reasons or they let it effect their writing. </a:t>
            </a:r>
            <a:endParaRPr lang="en-US" dirty="0"/>
          </a:p>
        </p:txBody>
      </p:sp>
    </p:spTree>
    <p:extLst>
      <p:ext uri="{BB962C8B-B14F-4D97-AF65-F5344CB8AC3E}">
        <p14:creationId xmlns:p14="http://schemas.microsoft.com/office/powerpoint/2010/main" val="380713931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BEBA8EAE-BF5A-486C-A8C5-ECC9F3942E4B}">
                <a14:imgProps xmlns:a14="http://schemas.microsoft.com/office/drawing/2010/main">
                  <a14:imgLayer r:embed="rId3">
                    <a14:imgEffect>
                      <a14:artisticPencilSketch/>
                    </a14:imgEffect>
                    <a14:imgEffect>
                      <a14:sharpenSoften amount="-74000"/>
                    </a14:imgEffect>
                  </a14:imgLayer>
                </a14:imgProps>
              </a:ext>
              <a:ext uri="{28A0092B-C50C-407E-A947-70E740481C1C}">
                <a14:useLocalDpi xmlns:a14="http://schemas.microsoft.com/office/drawing/2010/main" val="0"/>
              </a:ext>
            </a:extLst>
          </a:blip>
          <a:stretch>
            <a:fillRect/>
          </a:stretch>
        </p:blipFill>
        <p:spPr>
          <a:xfrm>
            <a:off x="76200" y="76200"/>
            <a:ext cx="8991600" cy="6629400"/>
          </a:xfrm>
          <a:prstGeom prst="rect">
            <a:avLst/>
          </a:prstGeom>
          <a:effectLst>
            <a:outerShdw blurRad="50800" dist="50800" dir="5400000" algn="ctr" rotWithShape="0">
              <a:srgbClr val="000000"/>
            </a:outerShdw>
          </a:effectLst>
        </p:spPr>
      </p:pic>
      <p:sp>
        <p:nvSpPr>
          <p:cNvPr id="2" name="Title 1"/>
          <p:cNvSpPr>
            <a:spLocks noGrp="1"/>
          </p:cNvSpPr>
          <p:nvPr>
            <p:ph type="title"/>
          </p:nvPr>
        </p:nvSpPr>
        <p:spPr>
          <a:xfrm>
            <a:off x="533400" y="76200"/>
            <a:ext cx="8229600" cy="1143000"/>
          </a:xfrm>
        </p:spPr>
        <p:txBody>
          <a:bodyPr>
            <a:normAutofit fontScale="90000"/>
          </a:bodyPr>
          <a:lstStyle/>
          <a:p>
            <a:r>
              <a:rPr lang="en-US" dirty="0" smtClean="0"/>
              <a:t>What do you think of these techniques Mr. E?</a:t>
            </a:r>
            <a:endParaRPr lang="en-US" dirty="0"/>
          </a:p>
        </p:txBody>
      </p:sp>
      <p:sp>
        <p:nvSpPr>
          <p:cNvPr id="3" name="TextBox 2"/>
          <p:cNvSpPr txBox="1"/>
          <p:nvPr/>
        </p:nvSpPr>
        <p:spPr>
          <a:xfrm>
            <a:off x="304800" y="1905000"/>
            <a:ext cx="5638800" cy="4524315"/>
          </a:xfrm>
          <a:prstGeom prst="rect">
            <a:avLst/>
          </a:prstGeom>
          <a:noFill/>
        </p:spPr>
        <p:txBody>
          <a:bodyPr wrap="square" rtlCol="0">
            <a:spAutoFit/>
          </a:bodyPr>
          <a:lstStyle/>
          <a:p>
            <a:r>
              <a:rPr lang="en-US" sz="3200" dirty="0" smtClean="0">
                <a:latin typeface="Broadway" pitchFamily="82" charset="0"/>
              </a:rPr>
              <a:t>Lecture </a:t>
            </a:r>
          </a:p>
          <a:p>
            <a:endParaRPr lang="en-US" sz="3200" dirty="0">
              <a:latin typeface="Broadway" pitchFamily="82" charset="0"/>
            </a:endParaRPr>
          </a:p>
          <a:p>
            <a:r>
              <a:rPr lang="en-US" sz="3200" dirty="0" smtClean="0">
                <a:latin typeface="Broadway" pitchFamily="82" charset="0"/>
              </a:rPr>
              <a:t>Peer Discussion </a:t>
            </a:r>
          </a:p>
          <a:p>
            <a:endParaRPr lang="en-US" sz="3200" dirty="0">
              <a:latin typeface="Broadway" pitchFamily="82" charset="0"/>
            </a:endParaRPr>
          </a:p>
          <a:p>
            <a:r>
              <a:rPr lang="en-US" sz="3200" dirty="0" smtClean="0">
                <a:latin typeface="Broadway" pitchFamily="82" charset="0"/>
              </a:rPr>
              <a:t>Examples </a:t>
            </a:r>
          </a:p>
          <a:p>
            <a:endParaRPr lang="en-US" sz="3200" dirty="0">
              <a:latin typeface="Broadway" pitchFamily="82" charset="0"/>
            </a:endParaRPr>
          </a:p>
          <a:p>
            <a:r>
              <a:rPr lang="en-US" sz="3200" dirty="0" smtClean="0">
                <a:latin typeface="Broadway" pitchFamily="82" charset="0"/>
              </a:rPr>
              <a:t>Red Pen Nazi</a:t>
            </a:r>
          </a:p>
          <a:p>
            <a:endParaRPr lang="en-US" sz="3200" dirty="0">
              <a:latin typeface="Broadway" pitchFamily="82" charset="0"/>
            </a:endParaRPr>
          </a:p>
          <a:p>
            <a:r>
              <a:rPr lang="en-US" sz="3200" dirty="0" smtClean="0">
                <a:latin typeface="Broadway" pitchFamily="82" charset="0"/>
              </a:rPr>
              <a:t>Interactive Games </a:t>
            </a:r>
            <a:endParaRPr lang="en-US" sz="3200" dirty="0">
              <a:latin typeface="Broadway" pitchFamily="82" charset="0"/>
            </a:endParaRPr>
          </a:p>
        </p:txBody>
      </p:sp>
      <p:sp>
        <p:nvSpPr>
          <p:cNvPr id="5" name="TextBox 4"/>
          <p:cNvSpPr txBox="1"/>
          <p:nvPr/>
        </p:nvSpPr>
        <p:spPr>
          <a:xfrm>
            <a:off x="762000" y="5410200"/>
            <a:ext cx="2362200" cy="369332"/>
          </a:xfrm>
          <a:prstGeom prst="rect">
            <a:avLst/>
          </a:prstGeom>
          <a:noFill/>
        </p:spPr>
        <p:txBody>
          <a:bodyPr wrap="square" rtlCol="0">
            <a:spAutoFit/>
          </a:bodyPr>
          <a:lstStyle/>
          <a:p>
            <a:r>
              <a:rPr lang="en-US" dirty="0" smtClean="0">
                <a:hlinkClick r:id="rId4"/>
              </a:rPr>
              <a:t>Red Pen Nazi Study</a:t>
            </a:r>
            <a:endParaRPr lang="en-US" dirty="0"/>
          </a:p>
        </p:txBody>
      </p:sp>
      <p:sp>
        <p:nvSpPr>
          <p:cNvPr id="7" name="TextBox 6"/>
          <p:cNvSpPr txBox="1"/>
          <p:nvPr/>
        </p:nvSpPr>
        <p:spPr>
          <a:xfrm>
            <a:off x="4114800" y="1447800"/>
            <a:ext cx="4648200" cy="369332"/>
          </a:xfrm>
          <a:prstGeom prst="rect">
            <a:avLst/>
          </a:prstGeom>
          <a:noFill/>
        </p:spPr>
        <p:txBody>
          <a:bodyPr wrap="square" rtlCol="0">
            <a:spAutoFit/>
          </a:bodyPr>
          <a:lstStyle/>
          <a:p>
            <a:r>
              <a:rPr lang="en-US" dirty="0" smtClean="0">
                <a:latin typeface="Broadway" pitchFamily="82" charset="0"/>
              </a:rPr>
              <a:t>          LOVE THEM	     NO THANKS</a:t>
            </a:r>
            <a:endParaRPr lang="en-US" dirty="0"/>
          </a:p>
        </p:txBody>
      </p:sp>
      <p:sp>
        <p:nvSpPr>
          <p:cNvPr id="8" name="5-Point Star 7"/>
          <p:cNvSpPr/>
          <p:nvPr/>
        </p:nvSpPr>
        <p:spPr>
          <a:xfrm>
            <a:off x="7772400" y="1905000"/>
            <a:ext cx="838200" cy="609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4953000" y="5779532"/>
            <a:ext cx="838200" cy="609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7773318" y="4713383"/>
            <a:ext cx="838200" cy="609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4953000" y="3557557"/>
            <a:ext cx="838200" cy="609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953000" y="2731532"/>
            <a:ext cx="838200" cy="609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9711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“Poker Face”</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875" y="685800"/>
            <a:ext cx="1531620" cy="2057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4506" y="4485701"/>
            <a:ext cx="1812725" cy="2306198"/>
          </a:xfrm>
          <a:prstGeom prst="rect">
            <a:avLst/>
          </a:prstGeom>
        </p:spPr>
      </p:pic>
      <p:sp>
        <p:nvSpPr>
          <p:cNvPr id="6" name="Line Callout 1 (Accent Bar) 5"/>
          <p:cNvSpPr/>
          <p:nvPr/>
        </p:nvSpPr>
        <p:spPr>
          <a:xfrm rot="10800000">
            <a:off x="3505201" y="5181599"/>
            <a:ext cx="2370463" cy="1371600"/>
          </a:xfrm>
          <a:prstGeom prst="accentCallout1">
            <a:avLst>
              <a:gd name="adj1" fmla="val 18750"/>
              <a:gd name="adj2" fmla="val -8333"/>
              <a:gd name="adj3" fmla="val 80401"/>
              <a:gd name="adj4" fmla="val -269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505200" y="5181600"/>
            <a:ext cx="2370464" cy="1323439"/>
          </a:xfrm>
          <a:prstGeom prst="rect">
            <a:avLst/>
          </a:prstGeom>
        </p:spPr>
        <p:txBody>
          <a:bodyPr wrap="square">
            <a:spAutoFit/>
          </a:bodyPr>
          <a:lstStyle/>
          <a:p>
            <a:r>
              <a:rPr lang="en-US" sz="1600" dirty="0" smtClean="0">
                <a:latin typeface="Kristen ITC" pitchFamily="66" charset="0"/>
              </a:rPr>
              <a:t>“How do you earn the </a:t>
            </a:r>
          </a:p>
          <a:p>
            <a:r>
              <a:rPr lang="en-US" sz="1600" dirty="0" smtClean="0">
                <a:latin typeface="Kristen ITC" pitchFamily="66" charset="0"/>
              </a:rPr>
              <a:t>respect of your students</a:t>
            </a:r>
          </a:p>
          <a:p>
            <a:r>
              <a:rPr lang="en-US" sz="1600" dirty="0" smtClean="0">
                <a:latin typeface="Kristen ITC" pitchFamily="66" charset="0"/>
              </a:rPr>
              <a:t>when having a “fun”</a:t>
            </a:r>
          </a:p>
          <a:p>
            <a:r>
              <a:rPr lang="en-US" sz="1600" dirty="0" smtClean="0">
                <a:latin typeface="Kristen ITC" pitchFamily="66" charset="0"/>
              </a:rPr>
              <a:t>writing classroom?”</a:t>
            </a:r>
            <a:endParaRPr lang="en-US" sz="1600" dirty="0">
              <a:latin typeface="Kristen ITC" pitchFamily="66" charset="0"/>
            </a:endParaRPr>
          </a:p>
        </p:txBody>
      </p:sp>
      <p:sp>
        <p:nvSpPr>
          <p:cNvPr id="8" name="Rectangle 7"/>
          <p:cNvSpPr/>
          <p:nvPr/>
        </p:nvSpPr>
        <p:spPr>
          <a:xfrm>
            <a:off x="901685" y="3441680"/>
            <a:ext cx="3517915" cy="830997"/>
          </a:xfrm>
          <a:prstGeom prst="rect">
            <a:avLst/>
          </a:prstGeom>
        </p:spPr>
        <p:txBody>
          <a:bodyPr wrap="square">
            <a:spAutoFit/>
          </a:bodyPr>
          <a:lstStyle/>
          <a:p>
            <a:endParaRPr lang="en-US" sz="2400" dirty="0" smtClean="0">
              <a:latin typeface="LilyUPC" pitchFamily="34" charset="-34"/>
              <a:cs typeface="LilyUPC" pitchFamily="34" charset="-34"/>
            </a:endParaRPr>
          </a:p>
          <a:p>
            <a:endParaRPr lang="en-US" sz="2400" dirty="0">
              <a:latin typeface="LilyUPC" pitchFamily="34" charset="-34"/>
              <a:cs typeface="LilyUPC" pitchFamily="34" charset="-34"/>
            </a:endParaRPr>
          </a:p>
        </p:txBody>
      </p:sp>
      <p:sp>
        <p:nvSpPr>
          <p:cNvPr id="9" name="Line Callout 2 (Accent Bar) 8"/>
          <p:cNvSpPr/>
          <p:nvPr/>
        </p:nvSpPr>
        <p:spPr>
          <a:xfrm>
            <a:off x="2992727" y="990600"/>
            <a:ext cx="5638800" cy="2053352"/>
          </a:xfrm>
          <a:prstGeom prst="accentCallout2">
            <a:avLst>
              <a:gd name="adj1" fmla="val 18750"/>
              <a:gd name="adj2" fmla="val -8333"/>
              <a:gd name="adj3" fmla="val 18750"/>
              <a:gd name="adj4" fmla="val -16667"/>
              <a:gd name="adj5" fmla="val 7646"/>
              <a:gd name="adj6" fmla="val -232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10" name="Rectangle 9"/>
          <p:cNvSpPr/>
          <p:nvPr/>
        </p:nvSpPr>
        <p:spPr>
          <a:xfrm>
            <a:off x="3009900" y="990600"/>
            <a:ext cx="5295900" cy="2031325"/>
          </a:xfrm>
          <a:prstGeom prst="rect">
            <a:avLst/>
          </a:prstGeom>
        </p:spPr>
        <p:txBody>
          <a:bodyPr wrap="square">
            <a:spAutoFit/>
          </a:bodyPr>
          <a:lstStyle/>
          <a:p>
            <a:r>
              <a:rPr lang="en-US" dirty="0" smtClean="0">
                <a:latin typeface="LilyUPC" pitchFamily="34" charset="-34"/>
                <a:cs typeface="LilyUPC" pitchFamily="34" charset="-34"/>
              </a:rPr>
              <a:t>“That is first day of school business. You have to put on the hard front so to speak and wear your poker face. You have to let them think you are hard as rock, but then once you earn their respect and they earn yours that is when you open up and create the fun classroom. If those kids do not respect you then you have a class that is just crazy and you can not to anything to make</a:t>
            </a:r>
          </a:p>
          <a:p>
            <a:r>
              <a:rPr lang="en-US" dirty="0" smtClean="0">
                <a:latin typeface="LilyUPC" pitchFamily="34" charset="-34"/>
                <a:cs typeface="LilyUPC" pitchFamily="34" charset="-34"/>
              </a:rPr>
              <a:t>learning fun and interactive because you spend most of your time correcting your students. Four words: Poker Face and Time Management.” </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3304728"/>
            <a:ext cx="3124200" cy="1104900"/>
          </a:xfrm>
          <a:prstGeom prst="rect">
            <a:avLst/>
          </a:prstGeom>
        </p:spPr>
      </p:pic>
      <p:sp>
        <p:nvSpPr>
          <p:cNvPr id="14" name="Rectangle 13"/>
          <p:cNvSpPr/>
          <p:nvPr/>
        </p:nvSpPr>
        <p:spPr>
          <a:xfrm>
            <a:off x="3886200" y="3276600"/>
            <a:ext cx="3095271" cy="1200329"/>
          </a:xfrm>
          <a:prstGeom prst="rect">
            <a:avLst/>
          </a:prstGeom>
        </p:spPr>
        <p:txBody>
          <a:bodyPr wrap="none">
            <a:spAutoFit/>
          </a:bodyPr>
          <a:lstStyle/>
          <a:p>
            <a:r>
              <a:rPr lang="en-US" dirty="0" smtClean="0">
                <a:solidFill>
                  <a:schemeClr val="bg1"/>
                </a:solidFill>
                <a:latin typeface="Script MT Bold" pitchFamily="66" charset="0"/>
              </a:rPr>
              <a:t>Many teachers pride themselves</a:t>
            </a:r>
          </a:p>
          <a:p>
            <a:r>
              <a:rPr lang="en-US" dirty="0" smtClean="0">
                <a:solidFill>
                  <a:schemeClr val="bg1"/>
                </a:solidFill>
                <a:latin typeface="Script MT Bold" pitchFamily="66" charset="0"/>
              </a:rPr>
              <a:t>in being the fun teacher, but </a:t>
            </a:r>
          </a:p>
          <a:p>
            <a:r>
              <a:rPr lang="en-US" dirty="0" smtClean="0">
                <a:solidFill>
                  <a:schemeClr val="bg1"/>
                </a:solidFill>
                <a:latin typeface="Script MT Bold" pitchFamily="66" charset="0"/>
              </a:rPr>
              <a:t>before you have fun there has to</a:t>
            </a:r>
          </a:p>
          <a:p>
            <a:r>
              <a:rPr lang="en-US" dirty="0" smtClean="0">
                <a:solidFill>
                  <a:schemeClr val="bg1"/>
                </a:solidFill>
                <a:latin typeface="Script MT Bold" pitchFamily="66" charset="0"/>
              </a:rPr>
              <a:t>be an understanding of respect.</a:t>
            </a:r>
            <a:endParaRPr lang="en-US" dirty="0"/>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429000"/>
            <a:ext cx="1981200" cy="2865295"/>
          </a:xfrm>
          <a:prstGeom prst="rect">
            <a:avLst/>
          </a:prstGeom>
        </p:spPr>
      </p:pic>
    </p:spTree>
    <p:extLst>
      <p:ext uri="{BB962C8B-B14F-4D97-AF65-F5344CB8AC3E}">
        <p14:creationId xmlns:p14="http://schemas.microsoft.com/office/powerpoint/2010/main" val="2336489823"/>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Mr. E Has Up His Sleeve</a:t>
            </a:r>
            <a:endParaRPr lang="en-US"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13" y="4250675"/>
            <a:ext cx="2015387" cy="1692925"/>
          </a:xfrm>
          <a:prstGeom prst="rect">
            <a:avLst/>
          </a:prstGeom>
        </p:spPr>
      </p:pic>
      <p:sp>
        <p:nvSpPr>
          <p:cNvPr id="6" name="Rectangle 5"/>
          <p:cNvSpPr/>
          <p:nvPr/>
        </p:nvSpPr>
        <p:spPr>
          <a:xfrm>
            <a:off x="106262" y="5945410"/>
            <a:ext cx="2971800" cy="369332"/>
          </a:xfrm>
          <a:prstGeom prst="rect">
            <a:avLst/>
          </a:prstGeom>
        </p:spPr>
        <p:txBody>
          <a:bodyPr wrap="square">
            <a:spAutoFit/>
          </a:bodyPr>
          <a:lstStyle/>
          <a:p>
            <a:r>
              <a:rPr lang="en-US" dirty="0" smtClean="0">
                <a:hlinkClick r:id="rId3"/>
              </a:rPr>
              <a:t>Hamburger Model of Writing</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524000"/>
            <a:ext cx="2057400" cy="1905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4191000"/>
            <a:ext cx="2981325" cy="1781175"/>
          </a:xfrm>
          <a:prstGeom prst="rect">
            <a:avLst/>
          </a:prstGeom>
        </p:spPr>
      </p:pic>
      <p:sp>
        <p:nvSpPr>
          <p:cNvPr id="10" name="Rectangle 9"/>
          <p:cNvSpPr/>
          <p:nvPr/>
        </p:nvSpPr>
        <p:spPr>
          <a:xfrm>
            <a:off x="6477000" y="5987534"/>
            <a:ext cx="1524000" cy="369332"/>
          </a:xfrm>
          <a:prstGeom prst="rect">
            <a:avLst/>
          </a:prstGeom>
        </p:spPr>
        <p:txBody>
          <a:bodyPr wrap="square">
            <a:spAutoFit/>
          </a:bodyPr>
          <a:lstStyle/>
          <a:p>
            <a:r>
              <a:rPr lang="en-US" dirty="0" smtClean="0">
                <a:hlinkClick r:id="rId6"/>
              </a:rPr>
              <a:t>Web Clusters</a:t>
            </a:r>
            <a:endParaRPr lang="en-US" dirty="0"/>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 y="1323401"/>
            <a:ext cx="1812725" cy="2306198"/>
          </a:xfrm>
          <a:prstGeom prst="rect">
            <a:avLst/>
          </a:prstGeom>
        </p:spPr>
      </p:pic>
      <p:sp>
        <p:nvSpPr>
          <p:cNvPr id="12" name="Line Callout 2 (Accent Bar) 11"/>
          <p:cNvSpPr/>
          <p:nvPr/>
        </p:nvSpPr>
        <p:spPr>
          <a:xfrm>
            <a:off x="2971800" y="2133600"/>
            <a:ext cx="2374915" cy="1153099"/>
          </a:xfrm>
          <a:prstGeom prst="accentCallout2">
            <a:avLst>
              <a:gd name="adj1" fmla="val 18750"/>
              <a:gd name="adj2" fmla="val -8333"/>
              <a:gd name="adj3" fmla="val 18750"/>
              <a:gd name="adj4" fmla="val -16667"/>
              <a:gd name="adj5" fmla="val -5037"/>
              <a:gd name="adj6" fmla="val -1878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3" name="TextBox 12"/>
          <p:cNvSpPr txBox="1"/>
          <p:nvPr/>
        </p:nvSpPr>
        <p:spPr>
          <a:xfrm>
            <a:off x="2971800" y="2294650"/>
            <a:ext cx="2590800" cy="830997"/>
          </a:xfrm>
          <a:prstGeom prst="rect">
            <a:avLst/>
          </a:prstGeom>
          <a:noFill/>
        </p:spPr>
        <p:txBody>
          <a:bodyPr wrap="square" rtlCol="0">
            <a:spAutoFit/>
          </a:bodyPr>
          <a:lstStyle/>
          <a:p>
            <a:r>
              <a:rPr lang="en-US" sz="1600" dirty="0" smtClean="0">
                <a:latin typeface="Kristen ITC" pitchFamily="66" charset="0"/>
              </a:rPr>
              <a:t>What are your most successful techniques for teaching writing?</a:t>
            </a:r>
            <a:endParaRPr lang="en-US" sz="1600" dirty="0">
              <a:latin typeface="Kristen ITC" pitchFamily="66" charset="0"/>
            </a:endParaRPr>
          </a:p>
        </p:txBody>
      </p:sp>
    </p:spTree>
    <p:extLst>
      <p:ext uri="{BB962C8B-B14F-4D97-AF65-F5344CB8AC3E}">
        <p14:creationId xmlns:p14="http://schemas.microsoft.com/office/powerpoint/2010/main" val="12174313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TotalTime>
  <Words>1018</Words>
  <Application>Microsoft Office PowerPoint</Application>
  <PresentationFormat>On-screen Show (4:3)</PresentationFormat>
  <Paragraphs>88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Teaching Writing:  “The Jack of All Trades” </vt:lpstr>
      <vt:lpstr>PowerPoint Presentation</vt:lpstr>
      <vt:lpstr>John Ernstausen </vt:lpstr>
      <vt:lpstr>Bri Bradfield </vt:lpstr>
      <vt:lpstr>Layout </vt:lpstr>
      <vt:lpstr> A Blast From the Past</vt:lpstr>
      <vt:lpstr>What do you think of these techniques Mr. E?</vt:lpstr>
      <vt:lpstr>“Poker Face”</vt:lpstr>
      <vt:lpstr>What Mr. E Has Up His Sleeve</vt:lpstr>
      <vt:lpstr>“The secret hidden in the deck”: Technology </vt:lpstr>
      <vt:lpstr>Upping The Ante</vt:lpstr>
      <vt:lpstr>When the Game is Over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Writing:  The Jack of All Trades </dc:title>
  <dc:creator>Bri</dc:creator>
  <cp:lastModifiedBy>Bri</cp:lastModifiedBy>
  <cp:revision>44</cp:revision>
  <dcterms:created xsi:type="dcterms:W3CDTF">2011-09-22T02:35:44Z</dcterms:created>
  <dcterms:modified xsi:type="dcterms:W3CDTF">2011-09-27T06:04:36Z</dcterms:modified>
</cp:coreProperties>
</file>